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54" r:id="rId2"/>
    <p:sldId id="390" r:id="rId3"/>
    <p:sldId id="775" r:id="rId4"/>
    <p:sldId id="756" r:id="rId5"/>
    <p:sldId id="783" r:id="rId6"/>
    <p:sldId id="790" r:id="rId7"/>
    <p:sldId id="791" r:id="rId8"/>
    <p:sldId id="787" r:id="rId9"/>
    <p:sldId id="754" r:id="rId10"/>
    <p:sldId id="755" r:id="rId11"/>
    <p:sldId id="778" r:id="rId12"/>
    <p:sldId id="779" r:id="rId13"/>
    <p:sldId id="758" r:id="rId14"/>
    <p:sldId id="782" r:id="rId15"/>
    <p:sldId id="788" r:id="rId16"/>
    <p:sldId id="757" r:id="rId17"/>
    <p:sldId id="759" r:id="rId18"/>
    <p:sldId id="763" r:id="rId19"/>
    <p:sldId id="767" r:id="rId20"/>
    <p:sldId id="769" r:id="rId21"/>
    <p:sldId id="771" r:id="rId22"/>
    <p:sldId id="772" r:id="rId23"/>
    <p:sldId id="789" r:id="rId24"/>
    <p:sldId id="792" r:id="rId25"/>
    <p:sldId id="793" r:id="rId26"/>
    <p:sldId id="776" r:id="rId27"/>
    <p:sldId id="387" r:id="rId28"/>
    <p:sldId id="393" r:id="rId29"/>
    <p:sldId id="388" r:id="rId30"/>
    <p:sldId id="784"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BF81C"/>
    <a:srgbClr val="15FF7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3" autoAdjust="0"/>
    <p:restoredTop sz="53723" autoAdjust="0"/>
  </p:normalViewPr>
  <p:slideViewPr>
    <p:cSldViewPr>
      <p:cViewPr varScale="1">
        <p:scale>
          <a:sx n="97" d="100"/>
          <a:sy n="97" d="100"/>
        </p:scale>
        <p:origin x="760" y="200"/>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baseline="0" dirty="0">
                <a:solidFill>
                  <a:schemeClr val="tx1"/>
                </a:solidFill>
                <a:latin typeface="+mn-lt"/>
                <a:ea typeface="+mn-ea"/>
                <a:cs typeface="+mn-cs"/>
              </a:rPr>
              <a:t>You can create a new report region on an existing page in an application. When you create a new report region on a page, you have the following two options in page designer:</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50" kern="1200" baseline="0" dirty="0">
                <a:solidFill>
                  <a:schemeClr val="tx1"/>
                </a:solidFill>
                <a:latin typeface="+mn-lt"/>
                <a:ea typeface="+mn-ea"/>
                <a:cs typeface="+mn-cs"/>
              </a:rPr>
              <a:t>Drag and drop region from the gallery</a:t>
            </a:r>
          </a:p>
          <a:p>
            <a:pPr marL="400050" marR="0" lvl="1" indent="-171450" algn="l" defTabSz="914400" rtl="0" eaLnBrk="1" fontAlgn="auto" latinLnBrk="0" hangingPunct="1">
              <a:lnSpc>
                <a:spcPct val="100000"/>
              </a:lnSpc>
              <a:spcBef>
                <a:spcPts val="600"/>
              </a:spcBef>
              <a:spcAft>
                <a:spcPts val="0"/>
              </a:spcAft>
              <a:buClrTx/>
              <a:buSzTx/>
              <a:tabLst/>
              <a:defRPr/>
            </a:pPr>
            <a:r>
              <a:rPr lang="en-US" sz="1050" kern="1200" baseline="0" dirty="0">
                <a:solidFill>
                  <a:schemeClr val="tx1"/>
                </a:solidFill>
                <a:latin typeface="+mn-lt"/>
                <a:ea typeface="+mn-ea"/>
                <a:cs typeface="+mn-cs"/>
              </a:rPr>
              <a:t>Use the context menu</a:t>
            </a:r>
            <a:endParaRPr lang="en-US" sz="1100"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baseline="0" dirty="0">
                <a:solidFill>
                  <a:schemeClr val="tx1"/>
                </a:solidFill>
                <a:latin typeface="+mn-lt"/>
                <a:ea typeface="+mn-ea"/>
                <a:cs typeface="+mn-cs"/>
              </a:rPr>
              <a:t>To drag and drop a report region, perform the following steps: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kern="1200" baseline="0" dirty="0">
                <a:solidFill>
                  <a:schemeClr val="tx1"/>
                </a:solidFill>
                <a:latin typeface="+mn-lt"/>
                <a:ea typeface="+mn-ea"/>
                <a:cs typeface="+mn-cs"/>
              </a:rPr>
              <a:t>On your application home page, click a page</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kern="1200" baseline="0" dirty="0">
                <a:solidFill>
                  <a:schemeClr val="tx1"/>
                </a:solidFill>
                <a:latin typeface="+mn-lt"/>
                <a:ea typeface="+mn-ea"/>
                <a:cs typeface="+mn-cs"/>
              </a:rPr>
              <a:t>View the page definition in page designer. </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kern="1200" baseline="0" dirty="0">
                <a:solidFill>
                  <a:schemeClr val="tx1"/>
                </a:solidFill>
                <a:latin typeface="+mn-lt"/>
                <a:ea typeface="+mn-ea"/>
                <a:cs typeface="+mn-cs"/>
              </a:rPr>
              <a:t>In the gallery at the bottom of the central pane, locate the report region you want to add. </a:t>
            </a:r>
            <a:r>
              <a:rPr lang="en-IN" sz="900" b="0" i="0" u="none" strike="noStrike" kern="1200" dirty="0">
                <a:solidFill>
                  <a:schemeClr val="tx1"/>
                </a:solidFill>
                <a:effectLst/>
                <a:latin typeface="+mn-lt"/>
                <a:ea typeface="+mn-ea"/>
                <a:cs typeface="+mn-cs"/>
              </a:rPr>
              <a:t>The gallery lists all controls or components you can add to a page. Passing the cursor over a control or component displays a tooltip that describes it.</a:t>
            </a:r>
            <a:endParaRPr lang="en-US" sz="900" kern="1200" baseline="0" dirty="0">
              <a:solidFill>
                <a:schemeClr val="tx1"/>
              </a:solidFill>
              <a:latin typeface="+mn-lt"/>
              <a:ea typeface="+mn-ea"/>
              <a:cs typeface="+mn-cs"/>
            </a:endParaRP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kern="1200" baseline="0" dirty="0">
                <a:solidFill>
                  <a:schemeClr val="tx1"/>
                </a:solidFill>
                <a:latin typeface="+mn-lt"/>
                <a:ea typeface="+mn-ea"/>
                <a:cs typeface="+mn-cs"/>
              </a:rPr>
              <a:t>Click and hold the mouse on the region and drag it to the desired location on the Layout tab. </a:t>
            </a:r>
            <a:r>
              <a:rPr lang="en-US" sz="950" kern="1200" baseline="0" dirty="0">
                <a:solidFill>
                  <a:schemeClr val="tx1"/>
                </a:solidFill>
                <a:latin typeface="+mn-lt"/>
                <a:ea typeface="+mn-ea"/>
                <a:cs typeface="+mn-cs"/>
              </a:rPr>
              <a:t>When the mouse is over the appropriate location, the Layout tab displays as a darkened yellow tile. Release the mouse to drop the region. </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50" kern="1200" baseline="0" dirty="0">
                <a:solidFill>
                  <a:schemeClr val="tx1"/>
                </a:solidFill>
                <a:latin typeface="+mn-lt"/>
                <a:ea typeface="+mn-ea"/>
                <a:cs typeface="+mn-cs"/>
              </a:rPr>
              <a:t>Page Designer indicates what actions are required next. The Messages tab displays a red or yellow badge indicating the number of messages you need to address. Edit the appropriate attributes in Property Editor. </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50" kern="1200" baseline="0" dirty="0">
                <a:solidFill>
                  <a:schemeClr val="tx1"/>
                </a:solidFill>
                <a:latin typeface="+mn-lt"/>
                <a:ea typeface="+mn-ea"/>
                <a:cs typeface="+mn-cs"/>
              </a:rPr>
              <a:t>Then, click </a:t>
            </a:r>
            <a:r>
              <a:rPr lang="en-US" sz="950" b="1" kern="1200" baseline="0" dirty="0">
                <a:solidFill>
                  <a:schemeClr val="tx1"/>
                </a:solidFill>
                <a:latin typeface="+mn-lt"/>
                <a:ea typeface="+mn-ea"/>
                <a:cs typeface="+mn-cs"/>
              </a:rPr>
              <a:t>Save</a:t>
            </a:r>
            <a:r>
              <a:rPr lang="en-US" sz="950" kern="1200" baseline="0" dirty="0">
                <a:solidFill>
                  <a:schemeClr val="tx1"/>
                </a:solidFill>
                <a:latin typeface="+mn-lt"/>
                <a:ea typeface="+mn-ea"/>
                <a:cs typeface="+mn-cs"/>
              </a:rPr>
              <a:t> or </a:t>
            </a:r>
            <a:r>
              <a:rPr lang="en-US" sz="950" b="1" kern="1200" baseline="0" dirty="0">
                <a:solidFill>
                  <a:schemeClr val="tx1"/>
                </a:solidFill>
                <a:latin typeface="+mn-lt"/>
                <a:ea typeface="+mn-ea"/>
                <a:cs typeface="+mn-cs"/>
              </a:rPr>
              <a:t>Save and Run Page</a:t>
            </a:r>
            <a:endParaRPr lang="en-US" sz="1050" b="1"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100"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baseline="0" dirty="0">
                <a:solidFill>
                  <a:schemeClr val="tx1"/>
                </a:solidFill>
                <a:latin typeface="+mn-lt"/>
                <a:ea typeface="+mn-ea"/>
                <a:cs typeface="+mn-cs"/>
              </a:rPr>
              <a:t>To use the context menu, perform the following steps: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kern="1200" baseline="0" dirty="0">
                <a:solidFill>
                  <a:schemeClr val="tx1"/>
                </a:solidFill>
                <a:latin typeface="+mn-lt"/>
                <a:ea typeface="+mn-ea"/>
                <a:cs typeface="+mn-cs"/>
              </a:rPr>
              <a:t>On your application home page, click a page</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kern="1200" baseline="0" dirty="0">
                <a:solidFill>
                  <a:schemeClr val="tx1"/>
                </a:solidFill>
                <a:latin typeface="+mn-lt"/>
                <a:ea typeface="+mn-ea"/>
                <a:cs typeface="+mn-cs"/>
              </a:rPr>
              <a:t>View the page definition in page designer. </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kern="1200" baseline="0" dirty="0">
                <a:solidFill>
                  <a:schemeClr val="tx1"/>
                </a:solidFill>
                <a:latin typeface="+mn-lt"/>
                <a:ea typeface="+mn-ea"/>
                <a:cs typeface="+mn-cs"/>
              </a:rPr>
              <a:t>In the left pane, select </a:t>
            </a:r>
            <a:r>
              <a:rPr lang="en-US" sz="900" b="1" kern="1200" baseline="0" dirty="0">
                <a:solidFill>
                  <a:schemeClr val="tx1"/>
                </a:solidFill>
                <a:latin typeface="+mn-lt"/>
                <a:ea typeface="+mn-ea"/>
                <a:cs typeface="+mn-cs"/>
              </a:rPr>
              <a:t>Rendering</a:t>
            </a:r>
            <a:r>
              <a:rPr lang="en-US" sz="900" kern="1200" baseline="0" dirty="0">
                <a:solidFill>
                  <a:schemeClr val="tx1"/>
                </a:solidFill>
                <a:latin typeface="+mn-lt"/>
                <a:ea typeface="+mn-ea"/>
                <a:cs typeface="+mn-cs"/>
              </a:rPr>
              <a:t> tab.</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kern="1200" baseline="0" dirty="0">
                <a:solidFill>
                  <a:schemeClr val="tx1"/>
                </a:solidFill>
                <a:latin typeface="+mn-lt"/>
                <a:ea typeface="+mn-ea"/>
                <a:cs typeface="+mn-cs"/>
              </a:rPr>
              <a:t>Right-click the </a:t>
            </a:r>
            <a:r>
              <a:rPr lang="en-US" sz="900" b="1" kern="1200" baseline="0" dirty="0">
                <a:solidFill>
                  <a:schemeClr val="tx1"/>
                </a:solidFill>
                <a:latin typeface="+mn-lt"/>
                <a:ea typeface="+mn-ea"/>
                <a:cs typeface="+mn-cs"/>
              </a:rPr>
              <a:t>Regions</a:t>
            </a:r>
            <a:r>
              <a:rPr lang="en-US" sz="900" kern="1200" baseline="0" dirty="0">
                <a:solidFill>
                  <a:schemeClr val="tx1"/>
                </a:solidFill>
                <a:latin typeface="+mn-lt"/>
                <a:ea typeface="+mn-ea"/>
                <a:cs typeface="+mn-cs"/>
              </a:rPr>
              <a:t> node and select </a:t>
            </a:r>
            <a:r>
              <a:rPr lang="en-US" sz="900" b="1" kern="1200" baseline="0" dirty="0">
                <a:solidFill>
                  <a:schemeClr val="tx1"/>
                </a:solidFill>
                <a:latin typeface="+mn-lt"/>
                <a:ea typeface="+mn-ea"/>
                <a:cs typeface="+mn-cs"/>
              </a:rPr>
              <a:t>Create Region</a:t>
            </a:r>
            <a:r>
              <a:rPr lang="en-US" sz="900" kern="1200" baseline="0" dirty="0">
                <a:solidFill>
                  <a:schemeClr val="tx1"/>
                </a:solidFill>
                <a:latin typeface="+mn-lt"/>
                <a:ea typeface="+mn-ea"/>
                <a:cs typeface="+mn-cs"/>
              </a:rPr>
              <a:t>. </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kern="1200" baseline="0" dirty="0">
                <a:solidFill>
                  <a:schemeClr val="tx1"/>
                </a:solidFill>
                <a:latin typeface="+mn-lt"/>
                <a:ea typeface="+mn-ea"/>
                <a:cs typeface="+mn-cs"/>
              </a:rPr>
              <a:t>Edit the appropriate attributes in the Property Editor. </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kern="1200" baseline="0" dirty="0">
                <a:solidFill>
                  <a:schemeClr val="tx1"/>
                </a:solidFill>
                <a:latin typeface="+mn-lt"/>
                <a:ea typeface="+mn-ea"/>
                <a:cs typeface="+mn-cs"/>
              </a:rPr>
              <a:t>Then, click </a:t>
            </a:r>
            <a:r>
              <a:rPr lang="en-US" sz="900" b="1" kern="1200" baseline="0" dirty="0">
                <a:solidFill>
                  <a:schemeClr val="tx1"/>
                </a:solidFill>
                <a:latin typeface="+mn-lt"/>
                <a:ea typeface="+mn-ea"/>
                <a:cs typeface="+mn-cs"/>
              </a:rPr>
              <a:t>Save</a:t>
            </a:r>
            <a:r>
              <a:rPr lang="en-US" sz="900" kern="1200" baseline="0" dirty="0">
                <a:solidFill>
                  <a:schemeClr val="tx1"/>
                </a:solidFill>
                <a:latin typeface="+mn-lt"/>
                <a:ea typeface="+mn-ea"/>
                <a:cs typeface="+mn-cs"/>
              </a:rPr>
              <a:t> or </a:t>
            </a:r>
            <a:r>
              <a:rPr lang="en-US" sz="900" b="1" kern="1200" baseline="0" dirty="0">
                <a:solidFill>
                  <a:schemeClr val="tx1"/>
                </a:solidFill>
                <a:latin typeface="+mn-lt"/>
                <a:ea typeface="+mn-ea"/>
                <a:cs typeface="+mn-cs"/>
              </a:rPr>
              <a:t>Save and Run Page</a:t>
            </a:r>
            <a:r>
              <a:rPr lang="en-US" sz="900" kern="1200" baseline="0" dirty="0">
                <a:solidFill>
                  <a:schemeClr val="tx1"/>
                </a:solidFill>
                <a:latin typeface="+mn-lt"/>
                <a:ea typeface="+mn-ea"/>
                <a:cs typeface="+mn-cs"/>
              </a:rPr>
              <a:t>.</a:t>
            </a:r>
          </a:p>
          <a:p>
            <a:pPr marL="228600" marR="0" lvl="0" indent="-228600" algn="l" defTabSz="914400" rtl="0" eaLnBrk="1" fontAlgn="auto" latinLnBrk="0" hangingPunct="1">
              <a:lnSpc>
                <a:spcPct val="100000"/>
              </a:lnSpc>
              <a:spcBef>
                <a:spcPts val="600"/>
              </a:spcBef>
              <a:spcAft>
                <a:spcPts val="0"/>
              </a:spcAft>
              <a:buClrTx/>
              <a:buSzTx/>
              <a:buFontTx/>
              <a:buNone/>
              <a:tabLst/>
              <a:defRPr/>
            </a:pPr>
            <a:r>
              <a:rPr lang="en-US" sz="1100" b="1" kern="1200" baseline="0" dirty="0">
                <a:solidFill>
                  <a:schemeClr val="tx1"/>
                </a:solidFill>
                <a:latin typeface="+mn-lt"/>
                <a:ea typeface="+mn-ea"/>
                <a:cs typeface="+mn-cs"/>
              </a:rPr>
              <a:t>Note</a:t>
            </a:r>
            <a:r>
              <a:rPr lang="en-US" sz="1100" kern="1200" baseline="0" dirty="0">
                <a:solidFill>
                  <a:schemeClr val="tx1"/>
                </a:solidFill>
                <a:latin typeface="+mn-lt"/>
                <a:ea typeface="+mn-ea"/>
                <a:cs typeface="+mn-cs"/>
              </a:rPr>
              <a:t>: Apart from dragging and dropping from the gallery, you can also use the gallery context menus.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1256387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An interactive report is a formatted result of a SQL query. Both the Create Application Wizard and Create Page Wizard support the creation of interactive reports. You choose a table on which to build a report, or provide a custom SQL SELECT statement or a PL/SQL function returning a SQL SELECT statement. Interactive reports are only supported for Desktop applications. End users can customize the report layout and data displayed by selecting options on the Actions menu.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You can restrict the capabilities of interactive reports available to end users (such as disabling download or support for hiding column). </a:t>
            </a:r>
          </a:p>
          <a:p>
            <a:r>
              <a:rPr lang="en-US" dirty="0"/>
              <a:t>When viewing an interactive report, end users can customize how and what data displays. By default, interactive reports include a search bar, an Actions menu, column heading menus, and Edit icons in the first column of each row. Using options on the Actions menu, users can alter the report layout by hiding or exposing specific columns and applying filters, highlighting, and sorting. They can also define breaks, aggregations, charts, group bys, and add their own computations. Once customized, the report can be saved as either a private or public report. </a:t>
            </a:r>
          </a:p>
          <a:p>
            <a:r>
              <a:rPr lang="en-US" dirty="0"/>
              <a:t>When defining an interactive report you can:</a:t>
            </a:r>
          </a:p>
          <a:p>
            <a:pPr lvl="1">
              <a:buFont typeface="Arial" pitchFamily="34" charset="0"/>
              <a:buChar char="•"/>
            </a:pPr>
            <a:r>
              <a:rPr lang="en-US" dirty="0"/>
              <a:t>Include multiple interactive reports per page</a:t>
            </a:r>
          </a:p>
          <a:p>
            <a:pPr lvl="1">
              <a:buFont typeface="Arial" pitchFamily="34" charset="0"/>
              <a:buChar char="•"/>
            </a:pPr>
            <a:r>
              <a:rPr lang="en-US" dirty="0"/>
              <a:t>Display 100 columns using report columns. </a:t>
            </a:r>
          </a:p>
          <a:p>
            <a:pPr lvl="1">
              <a:buFont typeface="Arial" pitchFamily="34" charset="0"/>
              <a:buChar char="•"/>
            </a:pPr>
            <a:r>
              <a:rPr lang="en-US" dirty="0"/>
              <a:t>Include 999 rows per column heading filter (if no custom LOV is specified in the column attributes)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204132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baseline="0" dirty="0">
                <a:solidFill>
                  <a:schemeClr val="tx1"/>
                </a:solidFill>
                <a:latin typeface="+mn-lt"/>
                <a:ea typeface="+mn-ea"/>
                <a:cs typeface="+mn-cs"/>
              </a:rPr>
              <a:t>To use the context menu, perform the following steps: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kern="1200" baseline="0" dirty="0">
                <a:solidFill>
                  <a:schemeClr val="tx1"/>
                </a:solidFill>
                <a:latin typeface="+mn-lt"/>
                <a:ea typeface="+mn-ea"/>
                <a:cs typeface="+mn-cs"/>
              </a:rPr>
              <a:t>On your application home page, click a page</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kern="1200" baseline="0" dirty="0">
                <a:solidFill>
                  <a:schemeClr val="tx1"/>
                </a:solidFill>
                <a:latin typeface="+mn-lt"/>
                <a:ea typeface="+mn-ea"/>
                <a:cs typeface="+mn-cs"/>
              </a:rPr>
              <a:t>View the page definition in page designer. </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kern="1200" baseline="0" dirty="0">
                <a:solidFill>
                  <a:schemeClr val="tx1"/>
                </a:solidFill>
                <a:latin typeface="+mn-lt"/>
                <a:ea typeface="+mn-ea"/>
                <a:cs typeface="+mn-cs"/>
              </a:rPr>
              <a:t>In the left pane, select </a:t>
            </a:r>
            <a:r>
              <a:rPr lang="en-US" sz="900" b="1" kern="1200" baseline="0" dirty="0">
                <a:solidFill>
                  <a:schemeClr val="tx1"/>
                </a:solidFill>
                <a:latin typeface="+mn-lt"/>
                <a:ea typeface="+mn-ea"/>
                <a:cs typeface="+mn-cs"/>
              </a:rPr>
              <a:t>Rendering</a:t>
            </a:r>
            <a:r>
              <a:rPr lang="en-US" sz="900" kern="1200" baseline="0" dirty="0">
                <a:solidFill>
                  <a:schemeClr val="tx1"/>
                </a:solidFill>
                <a:latin typeface="+mn-lt"/>
                <a:ea typeface="+mn-ea"/>
                <a:cs typeface="+mn-cs"/>
              </a:rPr>
              <a:t> tab.</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kern="1200" baseline="0" dirty="0">
                <a:solidFill>
                  <a:schemeClr val="tx1"/>
                </a:solidFill>
                <a:latin typeface="+mn-lt"/>
                <a:ea typeface="+mn-ea"/>
                <a:cs typeface="+mn-cs"/>
              </a:rPr>
              <a:t>Right-click the </a:t>
            </a:r>
            <a:r>
              <a:rPr lang="en-US" sz="900" b="1" kern="1200" baseline="0" dirty="0">
                <a:solidFill>
                  <a:schemeClr val="tx1"/>
                </a:solidFill>
                <a:latin typeface="+mn-lt"/>
                <a:ea typeface="+mn-ea"/>
                <a:cs typeface="+mn-cs"/>
              </a:rPr>
              <a:t>Regions</a:t>
            </a:r>
            <a:r>
              <a:rPr lang="en-US" sz="900" kern="1200" baseline="0" dirty="0">
                <a:solidFill>
                  <a:schemeClr val="tx1"/>
                </a:solidFill>
                <a:latin typeface="+mn-lt"/>
                <a:ea typeface="+mn-ea"/>
                <a:cs typeface="+mn-cs"/>
              </a:rPr>
              <a:t> node and select </a:t>
            </a:r>
            <a:r>
              <a:rPr lang="en-US" sz="900" b="1" kern="1200" baseline="0" dirty="0">
                <a:solidFill>
                  <a:schemeClr val="tx1"/>
                </a:solidFill>
                <a:latin typeface="+mn-lt"/>
                <a:ea typeface="+mn-ea"/>
                <a:cs typeface="+mn-cs"/>
              </a:rPr>
              <a:t>Create Region</a:t>
            </a:r>
            <a:r>
              <a:rPr lang="en-US" sz="900" kern="1200" baseline="0" dirty="0">
                <a:solidFill>
                  <a:schemeClr val="tx1"/>
                </a:solidFill>
                <a:latin typeface="+mn-lt"/>
                <a:ea typeface="+mn-ea"/>
                <a:cs typeface="+mn-cs"/>
              </a:rPr>
              <a:t>. </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kern="1200" baseline="0" dirty="0">
                <a:solidFill>
                  <a:schemeClr val="tx1"/>
                </a:solidFill>
                <a:latin typeface="+mn-lt"/>
                <a:ea typeface="+mn-ea"/>
                <a:cs typeface="+mn-cs"/>
              </a:rPr>
              <a:t>Edit the appropriate attributes in the Property Editor.</a:t>
            </a:r>
          </a:p>
          <a:p>
            <a:pPr marL="800100" marR="0" lvl="3"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750" kern="1200" baseline="0" dirty="0">
                <a:solidFill>
                  <a:schemeClr val="tx1"/>
                </a:solidFill>
                <a:latin typeface="+mn-lt"/>
                <a:ea typeface="+mn-ea"/>
                <a:cs typeface="+mn-cs"/>
              </a:rPr>
              <a:t>Under Identification, enter the title of the report and for Type, select Interactive Report</a:t>
            </a:r>
          </a:p>
          <a:p>
            <a:pPr marL="800100" marR="0" lvl="3"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750" kern="1200" baseline="0" dirty="0">
                <a:solidFill>
                  <a:schemeClr val="tx1"/>
                </a:solidFill>
                <a:latin typeface="+mn-lt"/>
                <a:ea typeface="+mn-ea"/>
                <a:cs typeface="+mn-cs"/>
              </a:rPr>
              <a:t>Under Source, for Type, select Table / View and then choose a table name for Table Name. Alternatively, if you select SQL Query for Type, then you click the Code Editor and enter a SELECT statement. In the slide example, you select EBA_DEMO_IR_PROJECTS for Table Name. </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kern="1200" baseline="0" dirty="0">
                <a:solidFill>
                  <a:schemeClr val="tx1"/>
                </a:solidFill>
                <a:latin typeface="+mn-lt"/>
                <a:ea typeface="+mn-ea"/>
                <a:cs typeface="+mn-cs"/>
              </a:rPr>
              <a:t>Then, click </a:t>
            </a:r>
            <a:r>
              <a:rPr lang="en-US" sz="1050" b="1" kern="1200" baseline="0" dirty="0">
                <a:solidFill>
                  <a:schemeClr val="tx1"/>
                </a:solidFill>
                <a:latin typeface="+mn-lt"/>
                <a:ea typeface="+mn-ea"/>
                <a:cs typeface="+mn-cs"/>
              </a:rPr>
              <a:t>Save</a:t>
            </a:r>
            <a:r>
              <a:rPr lang="en-US" sz="1050" kern="1200" baseline="0" dirty="0">
                <a:solidFill>
                  <a:schemeClr val="tx1"/>
                </a:solidFill>
                <a:latin typeface="+mn-lt"/>
                <a:ea typeface="+mn-ea"/>
                <a:cs typeface="+mn-cs"/>
              </a:rPr>
              <a:t> or </a:t>
            </a:r>
            <a:r>
              <a:rPr lang="en-US" sz="1050" b="1" kern="1200" baseline="0" dirty="0">
                <a:solidFill>
                  <a:schemeClr val="tx1"/>
                </a:solidFill>
                <a:latin typeface="+mn-lt"/>
                <a:ea typeface="+mn-ea"/>
                <a:cs typeface="+mn-cs"/>
              </a:rPr>
              <a:t>Save and Run Page</a:t>
            </a:r>
            <a:r>
              <a:rPr lang="en-US" sz="1050" kern="1200" baseline="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385152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An interactive grid presents users a set of data in a searchable, customizable report. In an editable interactive grid, users can also add to, modify, and refresh the data set directly on the page. Functionally, an interactive grid includes most customization capabilities available in interactive reports plus the ability to rearrange the report interactively using the mouse. </a:t>
            </a:r>
          </a:p>
          <a:p>
            <a:r>
              <a:rPr lang="en-US" dirty="0"/>
              <a:t>Users can lock, hide, filter, freeze, highlight, and sort individual columns with the Actions and Column Heading menus. Advanced users can also define breaks, aggregations, and computations against columns. Users can also directly customize the appearance of an interactive grid. Users can use the mouse to resize the width of a column and drag and drop columns into different places in the grid. Both the Create Application wizard and Create Page wizard support the creation of interactive grids. </a:t>
            </a:r>
          </a:p>
          <a:p>
            <a:r>
              <a:rPr lang="en-US" b="1" dirty="0"/>
              <a:t>Note</a:t>
            </a:r>
            <a:r>
              <a:rPr lang="en-US" dirty="0"/>
              <a:t>:  Interactive Report generates all the HTML markup on the server as part of the APEX page. The data returned from the SQL query is rendered along with all the other markup that makes up the UI; the toolbar, the dialogs, and everything. The client side behaviors are implemented in a single monolithic JavaScript module. In contrast, Interactive grid does all the HTML rendering on the client. The server provides the data in JSON format. Edits in an interactive grid are saved to the server in JSON format as well.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749884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Interactive grid is a rich, client-side region type that allows rapid editing of multiple rows of data in a dynamic, JSON-enabled grid. You can use multiple interactive grids on a single page. Interactive grid includes all the features you expect for powerful reporting, including fixed headers, frozen columns, scroll pagination, multiple filters, sorting, aggregates, computations, and more. You can easily edit your text, numerical data, list of values, and much more. </a:t>
            </a:r>
          </a:p>
          <a:p>
            <a:r>
              <a:rPr lang="en-US" dirty="0"/>
              <a:t>Built using modern guidelines and techniques, this component of Application Express provides outstanding keyboard support and usability. </a:t>
            </a:r>
          </a:p>
          <a:p>
            <a:r>
              <a:rPr lang="en-US" dirty="0"/>
              <a:t>Interactive grid is designed to support all item types and item type plug-ins. With interactive grids, you can easily create master-detail relationships, and go any number of levels deep and across. You can create all types of master-detail-detail screens with ease. The slide graphic shows Master Detail Layout of any combination</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1882784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mn-lt"/>
                <a:ea typeface="+mn-ea"/>
                <a:cs typeface="+mn-cs"/>
              </a:rPr>
              <a:t>The slide example shows how to create an interactive grid using the Create Application Wizard. Perform the following steps:</a:t>
            </a:r>
          </a:p>
          <a:p>
            <a:pPr marL="457200" lvl="1" indent="-228600">
              <a:buFont typeface="+mj-lt"/>
              <a:buAutoNum type="arabicPeriod"/>
            </a:pPr>
            <a:r>
              <a:rPr lang="en-US" sz="1050" kern="1200" baseline="0" dirty="0">
                <a:solidFill>
                  <a:schemeClr val="tx1"/>
                </a:solidFill>
                <a:latin typeface="+mn-lt"/>
                <a:ea typeface="+mn-ea"/>
                <a:cs typeface="+mn-cs"/>
              </a:rPr>
              <a:t>On your Workspace home page, click </a:t>
            </a:r>
            <a:r>
              <a:rPr lang="en-US" sz="1050" b="1" kern="1200" baseline="0" dirty="0">
                <a:solidFill>
                  <a:schemeClr val="tx1"/>
                </a:solidFill>
                <a:latin typeface="+mn-lt"/>
                <a:ea typeface="+mn-ea"/>
                <a:cs typeface="+mn-cs"/>
              </a:rPr>
              <a:t>App Builder </a:t>
            </a:r>
            <a:r>
              <a:rPr lang="en-US" sz="1050" kern="1200" baseline="0" dirty="0">
                <a:solidFill>
                  <a:schemeClr val="tx1"/>
                </a:solidFill>
                <a:latin typeface="+mn-lt"/>
                <a:ea typeface="+mn-ea"/>
                <a:cs typeface="+mn-cs"/>
              </a:rPr>
              <a:t>and then click </a:t>
            </a:r>
            <a:r>
              <a:rPr lang="en-US" sz="1050" b="1" kern="1200" baseline="0" dirty="0">
                <a:solidFill>
                  <a:schemeClr val="tx1"/>
                </a:solidFill>
                <a:latin typeface="+mn-lt"/>
                <a:ea typeface="+mn-ea"/>
                <a:cs typeface="+mn-cs"/>
              </a:rPr>
              <a:t>Create</a:t>
            </a:r>
            <a:r>
              <a:rPr lang="en-US" sz="1050" kern="1200" baseline="0" dirty="0">
                <a:solidFill>
                  <a:schemeClr val="tx1"/>
                </a:solidFill>
                <a:latin typeface="+mn-lt"/>
                <a:ea typeface="+mn-ea"/>
                <a:cs typeface="+mn-cs"/>
              </a:rPr>
              <a:t>. Select </a:t>
            </a:r>
            <a:r>
              <a:rPr lang="en-US" sz="1050" b="1" kern="1200" baseline="0" dirty="0">
                <a:solidFill>
                  <a:schemeClr val="tx1"/>
                </a:solidFill>
                <a:latin typeface="+mn-lt"/>
                <a:ea typeface="+mn-ea"/>
                <a:cs typeface="+mn-cs"/>
              </a:rPr>
              <a:t>New Application </a:t>
            </a:r>
            <a:r>
              <a:rPr lang="en-US" sz="1050" kern="1200" baseline="0" dirty="0">
                <a:solidFill>
                  <a:schemeClr val="tx1"/>
                </a:solidFill>
                <a:latin typeface="+mn-lt"/>
                <a:ea typeface="+mn-ea"/>
                <a:cs typeface="+mn-cs"/>
              </a:rPr>
              <a:t>and click </a:t>
            </a:r>
            <a:r>
              <a:rPr lang="en-US" sz="1050" b="1" kern="1200" baseline="0" dirty="0">
                <a:solidFill>
                  <a:schemeClr val="tx1"/>
                </a:solidFill>
                <a:latin typeface="+mn-lt"/>
                <a:ea typeface="+mn-ea"/>
                <a:cs typeface="+mn-cs"/>
              </a:rPr>
              <a:t>Next</a:t>
            </a:r>
            <a:r>
              <a:rPr lang="en-US" sz="1050" kern="1200" baseline="0" dirty="0">
                <a:solidFill>
                  <a:schemeClr val="tx1"/>
                </a:solidFill>
                <a:latin typeface="+mn-lt"/>
                <a:ea typeface="+mn-ea"/>
                <a:cs typeface="+mn-cs"/>
              </a:rPr>
              <a:t>. Enter a name for your application. Accept the remaining defaults and to add a page, click </a:t>
            </a:r>
            <a:r>
              <a:rPr lang="en-US" sz="1050" b="1" kern="1200" baseline="0" dirty="0">
                <a:solidFill>
                  <a:schemeClr val="tx1"/>
                </a:solidFill>
                <a:latin typeface="+mn-lt"/>
                <a:ea typeface="+mn-ea"/>
                <a:cs typeface="+mn-cs"/>
              </a:rPr>
              <a:t>Add Page</a:t>
            </a:r>
            <a:r>
              <a:rPr lang="en-US" sz="1050" kern="1200" baseline="0" dirty="0">
                <a:solidFill>
                  <a:schemeClr val="tx1"/>
                </a:solidFill>
                <a:latin typeface="+mn-lt"/>
                <a:ea typeface="+mn-ea"/>
                <a:cs typeface="+mn-cs"/>
              </a:rPr>
              <a:t>.</a:t>
            </a:r>
          </a:p>
          <a:p>
            <a:pPr marL="457200" lvl="1" indent="-228600">
              <a:buFont typeface="+mj-lt"/>
              <a:buAutoNum type="arabicPeriod"/>
            </a:pPr>
            <a:r>
              <a:rPr lang="en-US" sz="1050" kern="1200" baseline="0" dirty="0">
                <a:solidFill>
                  <a:schemeClr val="tx1"/>
                </a:solidFill>
                <a:latin typeface="+mn-lt"/>
                <a:ea typeface="+mn-ea"/>
                <a:cs typeface="+mn-cs"/>
              </a:rPr>
              <a:t>In the Add Page dialog, click </a:t>
            </a:r>
            <a:r>
              <a:rPr lang="en-US" sz="1050" b="1" kern="1200" baseline="0" dirty="0">
                <a:solidFill>
                  <a:schemeClr val="tx1"/>
                </a:solidFill>
                <a:latin typeface="+mn-lt"/>
                <a:ea typeface="+mn-ea"/>
                <a:cs typeface="+mn-cs"/>
              </a:rPr>
              <a:t>Interactive Grid</a:t>
            </a:r>
            <a:r>
              <a:rPr lang="en-US" sz="1050" kern="1200" baseline="0" dirty="0">
                <a:solidFill>
                  <a:schemeClr val="tx1"/>
                </a:solidFill>
                <a:latin typeface="+mn-lt"/>
                <a:ea typeface="+mn-ea"/>
                <a:cs typeface="+mn-cs"/>
              </a:rPr>
              <a:t>.</a:t>
            </a:r>
          </a:p>
          <a:p>
            <a:pPr marL="457200" lvl="1" indent="-228600">
              <a:buFont typeface="+mj-lt"/>
              <a:buAutoNum type="arabicPeriod"/>
            </a:pPr>
            <a:r>
              <a:rPr lang="en-US" sz="1050" kern="1200" baseline="0" dirty="0">
                <a:solidFill>
                  <a:schemeClr val="tx1"/>
                </a:solidFill>
                <a:latin typeface="+mn-lt"/>
                <a:ea typeface="+mn-ea"/>
                <a:cs typeface="+mn-cs"/>
              </a:rPr>
              <a:t>In the Add Interactive Grid Page dialog:</a:t>
            </a:r>
          </a:p>
          <a:p>
            <a:pPr marL="628650" lvl="2" indent="-228600">
              <a:buFont typeface="+mj-lt"/>
              <a:buAutoNum type="alphaLcParenR"/>
            </a:pPr>
            <a:r>
              <a:rPr lang="en-US" sz="900" kern="1200" baseline="0" dirty="0">
                <a:solidFill>
                  <a:schemeClr val="tx1"/>
                </a:solidFill>
                <a:latin typeface="+mn-lt"/>
                <a:ea typeface="+mn-ea"/>
                <a:cs typeface="+mn-cs"/>
              </a:rPr>
              <a:t>Enter a name for the page</a:t>
            </a:r>
          </a:p>
          <a:p>
            <a:pPr marL="628650" lvl="2" indent="-228600">
              <a:buFont typeface="+mj-lt"/>
              <a:buAutoNum type="alphaLcParenR"/>
            </a:pPr>
            <a:r>
              <a:rPr lang="en-IN" sz="900" b="0" i="0" u="none" strike="noStrike" kern="1200" dirty="0">
                <a:solidFill>
                  <a:schemeClr val="tx1"/>
                </a:solidFill>
                <a:effectLst/>
                <a:latin typeface="+mn-lt"/>
                <a:ea typeface="+mn-ea"/>
                <a:cs typeface="+mn-cs"/>
              </a:rPr>
              <a:t>Select an icon to display in the navigation menu for this page. </a:t>
            </a:r>
          </a:p>
          <a:p>
            <a:pPr marL="628650" lvl="2" indent="-228600">
              <a:buFont typeface="+mj-lt"/>
              <a:buAutoNum type="alphaLcParenR"/>
            </a:pPr>
            <a:r>
              <a:rPr lang="en-IN" sz="900" b="0" i="0" u="none" strike="noStrike" kern="1200" dirty="0">
                <a:solidFill>
                  <a:schemeClr val="tx1"/>
                </a:solidFill>
                <a:effectLst/>
                <a:latin typeface="+mn-lt"/>
                <a:ea typeface="+mn-ea"/>
                <a:cs typeface="+mn-cs"/>
              </a:rPr>
              <a:t>Select the source for the report: Table or View or SQL Query. What you select determines what displays next. In the slide example, you select Table or View.</a:t>
            </a:r>
          </a:p>
          <a:p>
            <a:pPr marL="628650" lvl="2" indent="-228600">
              <a:buFont typeface="+mj-lt"/>
              <a:buAutoNum type="alphaLcParenR"/>
            </a:pPr>
            <a:r>
              <a:rPr lang="en-IN" sz="900" b="0" i="0" u="none" strike="noStrike" kern="1200" dirty="0">
                <a:solidFill>
                  <a:schemeClr val="tx1"/>
                </a:solidFill>
                <a:effectLst/>
                <a:latin typeface="+mn-lt"/>
                <a:ea typeface="+mn-ea"/>
                <a:cs typeface="+mn-cs"/>
              </a:rPr>
              <a:t>Now, </a:t>
            </a:r>
            <a:r>
              <a:rPr lang="en-US" sz="900" b="0" i="0" u="none" strike="noStrike" kern="1200" baseline="0" dirty="0">
                <a:solidFill>
                  <a:schemeClr val="tx1"/>
                </a:solidFill>
                <a:effectLst/>
                <a:latin typeface="+mn-lt"/>
                <a:ea typeface="+mn-ea"/>
                <a:cs typeface="+mn-cs"/>
              </a:rPr>
              <a:t>s</a:t>
            </a:r>
            <a:r>
              <a:rPr lang="en-US" sz="900" kern="1200" baseline="0" dirty="0">
                <a:solidFill>
                  <a:schemeClr val="tx1"/>
                </a:solidFill>
                <a:latin typeface="+mn-lt"/>
                <a:ea typeface="+mn-ea"/>
                <a:cs typeface="+mn-cs"/>
              </a:rPr>
              <a:t>elect the grid type you want to add: Allow Editing or Read Only. In the slide example, you select Read Only.</a:t>
            </a:r>
          </a:p>
          <a:p>
            <a:pPr marL="628650" lvl="2" indent="-228600">
              <a:buFont typeface="+mj-lt"/>
              <a:buAutoNum type="alphaLcParenR"/>
            </a:pPr>
            <a:r>
              <a:rPr lang="en-US" sz="900" kern="1200" baseline="0" dirty="0">
                <a:solidFill>
                  <a:schemeClr val="tx1"/>
                </a:solidFill>
                <a:latin typeface="+mn-lt"/>
                <a:ea typeface="+mn-ea"/>
                <a:cs typeface="+mn-cs"/>
              </a:rPr>
              <a:t>Select the Table or View. In the slide example, you select EBA_DEMO_IG_EMP.</a:t>
            </a:r>
          </a:p>
          <a:p>
            <a:pPr marL="628650" lvl="2" indent="-228600">
              <a:buFont typeface="+mj-lt"/>
              <a:buAutoNum type="alphaLcParenR"/>
            </a:pPr>
            <a:r>
              <a:rPr lang="en-IN" sz="900" b="0" i="0" u="none" strike="noStrike" kern="1200" dirty="0">
                <a:solidFill>
                  <a:schemeClr val="tx1"/>
                </a:solidFill>
                <a:effectLst/>
                <a:latin typeface="+mn-lt"/>
                <a:ea typeface="+mn-ea"/>
                <a:cs typeface="+mn-cs"/>
              </a:rPr>
              <a:t>Follow the on-screen instructions</a:t>
            </a:r>
            <a:r>
              <a:rPr lang="en-US" sz="750" kern="1200" baseline="0" dirty="0">
                <a:solidFill>
                  <a:schemeClr val="tx1"/>
                </a:solidFill>
                <a:latin typeface="+mn-lt"/>
                <a:ea typeface="+mn-ea"/>
                <a:cs typeface="+mn-cs"/>
              </a:rPr>
              <a:t> and then click </a:t>
            </a:r>
            <a:r>
              <a:rPr lang="en-US" sz="750" b="1" kern="1200" baseline="0" dirty="0">
                <a:solidFill>
                  <a:schemeClr val="tx1"/>
                </a:solidFill>
                <a:latin typeface="+mn-lt"/>
                <a:ea typeface="+mn-ea"/>
                <a:cs typeface="+mn-cs"/>
              </a:rPr>
              <a:t>Add Page</a:t>
            </a:r>
            <a:r>
              <a:rPr lang="en-US" sz="750" kern="1200" baseline="0" dirty="0">
                <a:solidFill>
                  <a:schemeClr val="tx1"/>
                </a:solidFill>
                <a:latin typeface="+mn-lt"/>
                <a:ea typeface="+mn-ea"/>
                <a:cs typeface="+mn-cs"/>
              </a:rPr>
              <a:t>. </a:t>
            </a:r>
          </a:p>
          <a:p>
            <a:pPr marL="628650" lvl="2" indent="-228600">
              <a:buFont typeface="+mj-lt"/>
              <a:buAutoNum type="alphaLcParenR"/>
            </a:pPr>
            <a:r>
              <a:rPr lang="en-US" sz="750" kern="1200" baseline="0" dirty="0">
                <a:solidFill>
                  <a:schemeClr val="tx1"/>
                </a:solidFill>
                <a:latin typeface="+mn-lt"/>
                <a:ea typeface="+mn-ea"/>
                <a:cs typeface="+mn-cs"/>
              </a:rPr>
              <a:t>Accept the defaults, and click </a:t>
            </a:r>
            <a:r>
              <a:rPr lang="en-US" sz="750" b="1" kern="1200" baseline="0" dirty="0">
                <a:solidFill>
                  <a:schemeClr val="tx1"/>
                </a:solidFill>
                <a:latin typeface="+mn-lt"/>
                <a:ea typeface="+mn-ea"/>
                <a:cs typeface="+mn-cs"/>
              </a:rPr>
              <a:t>Create Application</a:t>
            </a:r>
            <a:r>
              <a:rPr lang="en-US" sz="750" kern="1200" baseline="0" dirty="0">
                <a:solidFill>
                  <a:schemeClr val="tx1"/>
                </a:solidFill>
                <a:latin typeface="+mn-lt"/>
                <a:ea typeface="+mn-ea"/>
                <a:cs typeface="+mn-cs"/>
              </a:rPr>
              <a:t>.</a:t>
            </a:r>
            <a:endParaRPr lang="en-US" sz="950" kern="1200" baseline="0" dirty="0">
              <a:solidFill>
                <a:schemeClr val="tx1"/>
              </a:solidFill>
              <a:latin typeface="+mn-lt"/>
              <a:ea typeface="+mn-ea"/>
              <a:cs typeface="+mn-cs"/>
            </a:endParaRPr>
          </a:p>
          <a:p>
            <a:endParaRPr lang="en-US" sz="1100"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b="1" dirty="0"/>
              <a:t>Note</a:t>
            </a:r>
            <a:r>
              <a:rPr lang="en-US" dirty="0"/>
              <a:t>: </a:t>
            </a:r>
            <a:r>
              <a:rPr lang="en-IN" sz="1100" b="0" i="0" u="none" strike="noStrike" kern="1200" dirty="0">
                <a:solidFill>
                  <a:schemeClr val="tx1"/>
                </a:solidFill>
                <a:effectLst/>
                <a:latin typeface="+mn-lt"/>
                <a:ea typeface="+mn-ea"/>
                <a:cs typeface="+mn-cs"/>
              </a:rPr>
              <a:t>If you select a Query Type of SQL Query plus a Grid Type of Allow Editing and your query joins two or more tables, then the interactive grid generated will fail when users try and update records. Also, if you select Grid Type of Allow Editing and the query (or selected Table or View) uses a view that is not updateable, then the Interactive Grid generated will fail when users try and update records.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1153517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a:t>
            </a:r>
            <a:r>
              <a:rPr lang="en-US" baseline="0" dirty="0"/>
              <a:t> slide example shows how to create an interactive grid using the create page wizard. Using the create page wizard, you can create interactive grids on local database on an external data source. To create an interactive grid, perform the following steps:</a:t>
            </a:r>
          </a:p>
          <a:p>
            <a:pPr marL="342900" lvl="1" indent="-228600">
              <a:buFont typeface="+mj-lt"/>
              <a:buAutoNum type="arabicPeriod"/>
            </a:pPr>
            <a:r>
              <a:rPr lang="en-US" kern="1200" baseline="0" dirty="0">
                <a:solidFill>
                  <a:schemeClr val="tx1"/>
                </a:solidFill>
                <a:latin typeface="+mn-lt"/>
                <a:ea typeface="+mn-ea"/>
                <a:cs typeface="+mn-cs"/>
              </a:rPr>
              <a:t>Navigate to your application home page. Click </a:t>
            </a:r>
            <a:r>
              <a:rPr lang="en-US" b="1" kern="1200" baseline="0" dirty="0">
                <a:solidFill>
                  <a:schemeClr val="tx1"/>
                </a:solidFill>
                <a:latin typeface="+mn-lt"/>
                <a:ea typeface="+mn-ea"/>
                <a:cs typeface="+mn-cs"/>
              </a:rPr>
              <a:t>Create Page</a:t>
            </a:r>
            <a:r>
              <a:rPr lang="en-US" kern="1200" baseline="0" dirty="0">
                <a:solidFill>
                  <a:schemeClr val="tx1"/>
                </a:solidFill>
                <a:latin typeface="+mn-lt"/>
                <a:ea typeface="+mn-ea"/>
                <a:cs typeface="+mn-cs"/>
              </a:rPr>
              <a:t>. Select </a:t>
            </a:r>
            <a:r>
              <a:rPr lang="en-US" b="1" kern="1200" baseline="0" dirty="0">
                <a:solidFill>
                  <a:schemeClr val="tx1"/>
                </a:solidFill>
                <a:latin typeface="+mn-lt"/>
                <a:ea typeface="+mn-ea"/>
                <a:cs typeface="+mn-cs"/>
              </a:rPr>
              <a:t>Report</a:t>
            </a:r>
            <a:r>
              <a:rPr lang="en-US" kern="1200" baseline="0" dirty="0">
                <a:solidFill>
                  <a:schemeClr val="tx1"/>
                </a:solidFill>
                <a:latin typeface="+mn-lt"/>
                <a:ea typeface="+mn-ea"/>
                <a:cs typeface="+mn-cs"/>
              </a:rPr>
              <a:t> for page type and click </a:t>
            </a:r>
            <a:r>
              <a:rPr lang="en-US" b="1" kern="1200" baseline="0" dirty="0">
                <a:solidFill>
                  <a:schemeClr val="tx1"/>
                </a:solidFill>
                <a:latin typeface="+mn-lt"/>
                <a:ea typeface="+mn-ea"/>
                <a:cs typeface="+mn-cs"/>
              </a:rPr>
              <a:t>Next</a:t>
            </a:r>
            <a:r>
              <a:rPr lang="en-US" kern="1200" baseline="0" dirty="0">
                <a:solidFill>
                  <a:schemeClr val="tx1"/>
                </a:solidFill>
                <a:latin typeface="+mn-lt"/>
                <a:ea typeface="+mn-ea"/>
                <a:cs typeface="+mn-cs"/>
              </a:rPr>
              <a:t>.</a:t>
            </a:r>
          </a:p>
          <a:p>
            <a:pPr marL="342900" lvl="1" indent="-228600">
              <a:buFont typeface="+mj-lt"/>
              <a:buAutoNum type="arabicPeriod"/>
            </a:pPr>
            <a:r>
              <a:rPr lang="en-US" kern="1200" baseline="0" dirty="0">
                <a:solidFill>
                  <a:schemeClr val="tx1"/>
                </a:solidFill>
                <a:latin typeface="+mn-lt"/>
                <a:ea typeface="+mn-ea"/>
                <a:cs typeface="+mn-cs"/>
              </a:rPr>
              <a:t>Select  </a:t>
            </a:r>
            <a:r>
              <a:rPr lang="en-US" b="1" kern="1200" baseline="0" dirty="0">
                <a:solidFill>
                  <a:schemeClr val="tx1"/>
                </a:solidFill>
                <a:latin typeface="+mn-lt"/>
                <a:ea typeface="+mn-ea"/>
                <a:cs typeface="+mn-cs"/>
              </a:rPr>
              <a:t>Interactive Grid </a:t>
            </a:r>
            <a:r>
              <a:rPr lang="en-US" kern="1200" baseline="0" dirty="0">
                <a:solidFill>
                  <a:schemeClr val="tx1"/>
                </a:solidFill>
                <a:latin typeface="+mn-lt"/>
                <a:ea typeface="+mn-ea"/>
                <a:cs typeface="+mn-cs"/>
              </a:rPr>
              <a:t>for report type and click </a:t>
            </a:r>
            <a:r>
              <a:rPr lang="en-US" b="1" kern="1200" baseline="0" dirty="0">
                <a:solidFill>
                  <a:schemeClr val="tx1"/>
                </a:solidFill>
                <a:latin typeface="+mn-lt"/>
                <a:ea typeface="+mn-ea"/>
                <a:cs typeface="+mn-cs"/>
              </a:rPr>
              <a:t>Next</a:t>
            </a:r>
            <a:r>
              <a:rPr lang="en-US" kern="1200" baseline="0" dirty="0">
                <a:solidFill>
                  <a:schemeClr val="tx1"/>
                </a:solidFill>
                <a:latin typeface="+mn-lt"/>
                <a:ea typeface="+mn-ea"/>
                <a:cs typeface="+mn-cs"/>
              </a:rPr>
              <a:t>.</a:t>
            </a:r>
          </a:p>
          <a:p>
            <a:pPr marL="342900" lvl="1" indent="-228600">
              <a:buFont typeface="+mj-lt"/>
              <a:buAutoNum type="arabicPeriod"/>
            </a:pPr>
            <a:r>
              <a:rPr lang="en-US" kern="1200" baseline="0" dirty="0">
                <a:solidFill>
                  <a:schemeClr val="tx1"/>
                </a:solidFill>
                <a:latin typeface="+mn-lt"/>
                <a:ea typeface="+mn-ea"/>
                <a:cs typeface="+mn-cs"/>
              </a:rPr>
              <a:t>For Page Attributes, enter a name for Page Name, accept the remaining defaults and click </a:t>
            </a:r>
            <a:r>
              <a:rPr lang="en-US" b="1" kern="1200" baseline="0" dirty="0">
                <a:solidFill>
                  <a:schemeClr val="tx1"/>
                </a:solidFill>
                <a:latin typeface="+mn-lt"/>
                <a:ea typeface="+mn-ea"/>
                <a:cs typeface="+mn-cs"/>
              </a:rPr>
              <a:t>Next</a:t>
            </a:r>
            <a:r>
              <a:rPr lang="en-US" kern="1200" baseline="0" dirty="0">
                <a:solidFill>
                  <a:schemeClr val="tx1"/>
                </a:solidFill>
                <a:latin typeface="+mn-lt"/>
                <a:ea typeface="+mn-ea"/>
                <a:cs typeface="+mn-cs"/>
              </a:rPr>
              <a:t>.</a:t>
            </a:r>
            <a:br>
              <a:rPr lang="en-US" kern="1200" baseline="0" dirty="0">
                <a:solidFill>
                  <a:schemeClr val="tx1"/>
                </a:solidFill>
                <a:latin typeface="+mn-lt"/>
                <a:ea typeface="+mn-ea"/>
                <a:cs typeface="+mn-cs"/>
              </a:rPr>
            </a:br>
            <a:r>
              <a:rPr lang="en-US" kern="1200" baseline="0" dirty="0">
                <a:solidFill>
                  <a:schemeClr val="tx1"/>
                </a:solidFill>
                <a:latin typeface="+mn-lt"/>
                <a:ea typeface="+mn-ea"/>
                <a:cs typeface="+mn-cs"/>
              </a:rPr>
              <a:t>In this step, you can specify if you </a:t>
            </a:r>
            <a:r>
              <a:rPr lang="en-US" sz="1050" b="0" i="0" kern="1200" dirty="0">
                <a:solidFill>
                  <a:schemeClr val="tx1"/>
                </a:solidFill>
                <a:latin typeface="+mn-lt"/>
                <a:ea typeface="+mn-ea"/>
                <a:cs typeface="+mn-cs"/>
              </a:rPr>
              <a:t>want to use a breadcrumb navigation control on your page.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41248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4"/>
            </a:pPr>
            <a:r>
              <a:rPr lang="en-US" sz="1100" b="0" i="0" kern="1200" dirty="0">
                <a:solidFill>
                  <a:schemeClr val="tx1"/>
                </a:solidFill>
                <a:latin typeface="+mn-lt"/>
                <a:ea typeface="+mn-ea"/>
                <a:cs typeface="+mn-cs"/>
              </a:rPr>
              <a:t>Select how you want this page to be integrated into the navigation menu</a:t>
            </a:r>
            <a:r>
              <a:rPr lang="en-US" sz="1100" b="0" i="0" kern="1200" baseline="0" dirty="0">
                <a:solidFill>
                  <a:schemeClr val="tx1"/>
                </a:solidFill>
                <a:latin typeface="+mn-lt"/>
                <a:ea typeface="+mn-ea"/>
                <a:cs typeface="+mn-cs"/>
              </a:rPr>
              <a:t> and click Next. In the slide example, you select / enter:</a:t>
            </a:r>
          </a:p>
          <a:p>
            <a:pPr marL="800100" lvl="3" indent="-228600"/>
            <a:r>
              <a:rPr lang="en-US" sz="950" b="0" i="0" kern="1200" baseline="0" dirty="0">
                <a:solidFill>
                  <a:schemeClr val="tx1"/>
                </a:solidFill>
                <a:latin typeface="+mn-lt"/>
                <a:ea typeface="+mn-ea"/>
                <a:cs typeface="+mn-cs"/>
              </a:rPr>
              <a:t>Create new navigation menu entry for Navigation Preference</a:t>
            </a:r>
          </a:p>
          <a:p>
            <a:pPr marL="800100" lvl="3" indent="-228600"/>
            <a:r>
              <a:rPr lang="en-US" sz="950" b="0" i="0" kern="1200" baseline="0" dirty="0">
                <a:solidFill>
                  <a:schemeClr val="tx1"/>
                </a:solidFill>
                <a:latin typeface="+mn-lt"/>
                <a:ea typeface="+mn-ea"/>
                <a:cs typeface="+mn-cs"/>
              </a:rPr>
              <a:t>Projects Grid for New Navigation Menu Entry</a:t>
            </a:r>
          </a:p>
          <a:p>
            <a:pPr marL="457200" lvl="1" indent="-228600">
              <a:buFont typeface="+mj-lt"/>
              <a:buAutoNum type="arabicPeriod" startAt="4"/>
            </a:pPr>
            <a:r>
              <a:rPr lang="en-US" sz="1050" b="0" i="0" kern="1200" dirty="0">
                <a:solidFill>
                  <a:schemeClr val="tx1"/>
                </a:solidFill>
                <a:latin typeface="+mn-lt"/>
                <a:ea typeface="+mn-ea"/>
                <a:cs typeface="+mn-cs"/>
              </a:rPr>
              <a:t>For</a:t>
            </a:r>
            <a:r>
              <a:rPr lang="en-US" sz="1050" b="0" i="0" kern="1200" baseline="0" dirty="0">
                <a:solidFill>
                  <a:schemeClr val="tx1"/>
                </a:solidFill>
                <a:latin typeface="+mn-lt"/>
                <a:ea typeface="+mn-ea"/>
                <a:cs typeface="+mn-cs"/>
              </a:rPr>
              <a:t> Report Source:</a:t>
            </a:r>
          </a:p>
          <a:p>
            <a:pPr marL="800100" lvl="3" indent="-228600">
              <a:buFont typeface="Arial" pitchFamily="34" charset="0"/>
              <a:buChar char="•"/>
            </a:pPr>
            <a:r>
              <a:rPr lang="en-US" sz="900" b="0" i="0" kern="1200" dirty="0">
                <a:solidFill>
                  <a:schemeClr val="tx1"/>
                </a:solidFill>
                <a:latin typeface="+mn-lt"/>
                <a:ea typeface="+mn-ea"/>
                <a:cs typeface="+mn-cs"/>
              </a:rPr>
              <a:t>Select if your data source is Local Database, REST Enabled SQL Service or Web Source. In the slide example, the Data Source is Local Database.</a:t>
            </a:r>
          </a:p>
          <a:p>
            <a:pPr marL="800100" lvl="3" indent="-228600">
              <a:buFont typeface="Arial" pitchFamily="34" charset="0"/>
              <a:buChar char="•"/>
            </a:pPr>
            <a:r>
              <a:rPr lang="en-US" sz="900" b="0" i="0" kern="1200" dirty="0">
                <a:solidFill>
                  <a:schemeClr val="tx1"/>
                </a:solidFill>
                <a:latin typeface="+mn-lt"/>
                <a:ea typeface="+mn-ea"/>
                <a:cs typeface="+mn-cs"/>
              </a:rPr>
              <a:t>Select whether to enable editing for this Interactive Grid. The default</a:t>
            </a:r>
            <a:r>
              <a:rPr lang="en-US" sz="900" b="0" i="0" kern="1200" baseline="0" dirty="0">
                <a:solidFill>
                  <a:schemeClr val="tx1"/>
                </a:solidFill>
                <a:latin typeface="+mn-lt"/>
                <a:ea typeface="+mn-ea"/>
                <a:cs typeface="+mn-cs"/>
              </a:rPr>
              <a:t> selection is No.</a:t>
            </a:r>
          </a:p>
          <a:p>
            <a:pPr marL="800100" lvl="3" indent="-228600">
              <a:buFont typeface="Arial" pitchFamily="34" charset="0"/>
              <a:buChar char="•"/>
            </a:pPr>
            <a:r>
              <a:rPr lang="en-US" sz="900" b="0" i="0" kern="1200" baseline="0" dirty="0">
                <a:solidFill>
                  <a:schemeClr val="tx1"/>
                </a:solidFill>
                <a:latin typeface="+mn-lt"/>
                <a:ea typeface="+mn-ea"/>
                <a:cs typeface="+mn-cs"/>
              </a:rPr>
              <a:t>Specify the source type to be either a table or a SQL query:</a:t>
            </a:r>
          </a:p>
          <a:p>
            <a:pPr marL="971550" lvl="4" indent="-228600">
              <a:buFont typeface="Wingdings" pitchFamily="2" charset="2"/>
              <a:buChar char="Ø"/>
            </a:pPr>
            <a:r>
              <a:rPr lang="en-US" sz="800" b="0" i="0" kern="1200" baseline="0" dirty="0">
                <a:solidFill>
                  <a:schemeClr val="tx1"/>
                </a:solidFill>
                <a:latin typeface="+mn-lt"/>
                <a:ea typeface="+mn-ea"/>
                <a:cs typeface="+mn-cs"/>
              </a:rPr>
              <a:t>If you select SQL Query source type, enter the SQL and click </a:t>
            </a:r>
            <a:r>
              <a:rPr lang="en-US" sz="800" b="1" i="0" kern="1200" baseline="0" dirty="0">
                <a:solidFill>
                  <a:schemeClr val="tx1"/>
                </a:solidFill>
                <a:latin typeface="+mn-lt"/>
                <a:ea typeface="+mn-ea"/>
                <a:cs typeface="+mn-cs"/>
              </a:rPr>
              <a:t>Create</a:t>
            </a:r>
            <a:r>
              <a:rPr lang="en-US" sz="800" b="0" i="0" kern="1200" baseline="0" dirty="0">
                <a:solidFill>
                  <a:schemeClr val="tx1"/>
                </a:solidFill>
                <a:latin typeface="+mn-lt"/>
                <a:ea typeface="+mn-ea"/>
                <a:cs typeface="+mn-cs"/>
              </a:rPr>
              <a:t>.</a:t>
            </a:r>
          </a:p>
          <a:p>
            <a:pPr marL="971550" lvl="4" indent="-228600">
              <a:buFont typeface="Wingdings" pitchFamily="2" charset="2"/>
              <a:buChar char="Ø"/>
            </a:pPr>
            <a:r>
              <a:rPr lang="en-US" sz="800" b="0" i="0" kern="1200" baseline="0" dirty="0">
                <a:solidFill>
                  <a:schemeClr val="tx1"/>
                </a:solidFill>
                <a:latin typeface="+mn-lt"/>
                <a:ea typeface="+mn-ea"/>
                <a:cs typeface="+mn-cs"/>
              </a:rPr>
              <a:t>If you select Table source type, select the table name, select the columns to be displayed in the report and click </a:t>
            </a:r>
            <a:r>
              <a:rPr lang="en-US" sz="800" b="1" i="0" kern="1200" baseline="0" dirty="0">
                <a:solidFill>
                  <a:schemeClr val="tx1"/>
                </a:solidFill>
                <a:latin typeface="+mn-lt"/>
                <a:ea typeface="+mn-ea"/>
                <a:cs typeface="+mn-cs"/>
              </a:rPr>
              <a:t>Create</a:t>
            </a:r>
            <a:r>
              <a:rPr lang="en-US" sz="800" b="0" i="0" kern="1200" baseline="0" dirty="0">
                <a:solidFill>
                  <a:schemeClr val="tx1"/>
                </a:solidFill>
                <a:latin typeface="+mn-lt"/>
                <a:ea typeface="+mn-ea"/>
                <a:cs typeface="+mn-cs"/>
              </a:rPr>
              <a:t>.</a:t>
            </a:r>
          </a:p>
          <a:p>
            <a:r>
              <a:rPr lang="en-IN" sz="1100" b="1" i="0" u="none" strike="noStrike" kern="1200" dirty="0">
                <a:solidFill>
                  <a:schemeClr val="tx1"/>
                </a:solidFill>
                <a:effectLst/>
                <a:latin typeface="+mn-lt"/>
                <a:ea typeface="+mn-ea"/>
                <a:cs typeface="+mn-cs"/>
              </a:rPr>
              <a:t>Note</a:t>
            </a:r>
            <a:r>
              <a:rPr lang="en-IN" sz="1100" b="0" i="0" u="none" strike="noStrike" kern="1200" dirty="0">
                <a:solidFill>
                  <a:schemeClr val="tx1"/>
                </a:solidFill>
                <a:effectLst/>
                <a:latin typeface="+mn-lt"/>
                <a:ea typeface="+mn-ea"/>
                <a:cs typeface="+mn-cs"/>
              </a:rPr>
              <a:t>: </a:t>
            </a:r>
          </a:p>
          <a:p>
            <a:r>
              <a:rPr lang="en-IN" sz="1100" b="0" i="0" u="none" strike="noStrike" kern="1200" dirty="0">
                <a:solidFill>
                  <a:schemeClr val="tx1"/>
                </a:solidFill>
                <a:effectLst/>
                <a:latin typeface="+mn-lt"/>
                <a:ea typeface="+mn-ea"/>
                <a:cs typeface="+mn-cs"/>
              </a:rPr>
              <a:t>Data Sources that you can use for APEX components are: </a:t>
            </a:r>
          </a:p>
          <a:p>
            <a:pPr marL="400050" lvl="1" indent="-171450">
              <a:buFont typeface="Arial" panose="020B0604020202020204" pitchFamily="34" charset="0"/>
              <a:buChar char="•"/>
            </a:pPr>
            <a:r>
              <a:rPr lang="en-IN" sz="1050" b="1" i="0" u="none" strike="noStrike" kern="1200" dirty="0">
                <a:solidFill>
                  <a:schemeClr val="tx1"/>
                </a:solidFill>
                <a:effectLst/>
                <a:latin typeface="+mn-lt"/>
                <a:ea typeface="+mn-ea"/>
                <a:cs typeface="+mn-cs"/>
              </a:rPr>
              <a:t>Local Database</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Data is sourced from the local database.</a:t>
            </a:r>
          </a:p>
          <a:p>
            <a:pPr marL="400050" lvl="1" indent="-171450">
              <a:buFont typeface="Arial" panose="020B0604020202020204" pitchFamily="34" charset="0"/>
              <a:buChar char="•"/>
            </a:pPr>
            <a:r>
              <a:rPr lang="en-IN" sz="1050" b="1" i="0" u="none" strike="noStrike" kern="1200" dirty="0">
                <a:solidFill>
                  <a:schemeClr val="tx1"/>
                </a:solidFill>
                <a:effectLst/>
                <a:latin typeface="+mn-lt"/>
                <a:ea typeface="+mn-ea"/>
                <a:cs typeface="+mn-cs"/>
              </a:rPr>
              <a:t>REST Enabled SQL Service</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Data is sourced from a remote database, where the connection is defined using REST Enabled SQL. To create or maintain REST Enabled SQL references, navigate to Shared Components &gt; REST Enabled SQL.</a:t>
            </a:r>
          </a:p>
          <a:p>
            <a:pPr marL="400050" lvl="1" indent="-171450">
              <a:buFont typeface="Arial" panose="020B0604020202020204" pitchFamily="34" charset="0"/>
              <a:buChar char="•"/>
            </a:pPr>
            <a:r>
              <a:rPr lang="en-IN" sz="1050" b="1" i="0" u="none" strike="noStrike" kern="1200" dirty="0">
                <a:solidFill>
                  <a:schemeClr val="tx1"/>
                </a:solidFill>
                <a:effectLst/>
                <a:latin typeface="+mn-lt"/>
                <a:ea typeface="+mn-ea"/>
                <a:cs typeface="+mn-cs"/>
              </a:rPr>
              <a:t>Web Source</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Data is sourced from a RESTful web service defined using Web Source Modules. To create or maintain Web Source Modules, navigate to Shared Components &gt; Web Source Modules.</a:t>
            </a:r>
            <a:br>
              <a:rPr lang="en-IN" dirty="0"/>
            </a:br>
            <a:br>
              <a:rPr lang="en-IN" sz="1000" b="0" i="0" u="none" strike="noStrike" kern="1200" dirty="0">
                <a:solidFill>
                  <a:schemeClr val="tx1"/>
                </a:solidFill>
                <a:effectLst/>
                <a:latin typeface="+mn-lt"/>
                <a:ea typeface="+mn-ea"/>
                <a:cs typeface="+mn-cs"/>
              </a:rPr>
            </a:br>
            <a:br>
              <a:rPr lang="en-IN" sz="1050" b="0" i="0" u="none" strike="noStrike" kern="1200" dirty="0">
                <a:solidFill>
                  <a:schemeClr val="tx1"/>
                </a:solidFill>
                <a:effectLst/>
                <a:latin typeface="+mn-lt"/>
                <a:ea typeface="+mn-ea"/>
                <a:cs typeface="+mn-cs"/>
              </a:rPr>
            </a:br>
            <a:endParaRPr lang="en-US" sz="1050" b="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1773250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A classic report is the formatted result of a SQL query. Developers choose a table on which to build a report, or provide a custom SQL SELECT statement or a PL/SQL function returning a SQL SELECT statement. With the exception of sorting and simple filtering, end users cannot customize a classic report.</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243688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baseline="0" dirty="0">
                <a:solidFill>
                  <a:schemeClr val="tx1"/>
                </a:solidFill>
                <a:latin typeface="+mn-lt"/>
                <a:ea typeface="+mn-ea"/>
                <a:cs typeface="+mn-cs"/>
              </a:rPr>
              <a:t>The slide example shows creating a Classic Report by dragging the report region from the gallery and dropping it in the CONTENT BODY section of the page.</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baseline="0" dirty="0">
                <a:solidFill>
                  <a:schemeClr val="tx1"/>
                </a:solidFill>
                <a:latin typeface="+mn-lt"/>
                <a:ea typeface="+mn-ea"/>
                <a:cs typeface="+mn-cs"/>
              </a:rPr>
              <a:t>To drag and drop a classic report region, perform the following steps: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kern="1200" baseline="0" dirty="0">
                <a:solidFill>
                  <a:schemeClr val="tx1"/>
                </a:solidFill>
                <a:latin typeface="+mn-lt"/>
                <a:ea typeface="+mn-ea"/>
                <a:cs typeface="+mn-cs"/>
              </a:rPr>
              <a:t>On your application home page, click a page</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kern="1200" baseline="0" dirty="0">
                <a:solidFill>
                  <a:schemeClr val="tx1"/>
                </a:solidFill>
                <a:latin typeface="+mn-lt"/>
                <a:ea typeface="+mn-ea"/>
                <a:cs typeface="+mn-cs"/>
              </a:rPr>
              <a:t>View the page definition in page designer. </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kern="1200" baseline="0" dirty="0">
                <a:solidFill>
                  <a:schemeClr val="tx1"/>
                </a:solidFill>
                <a:latin typeface="+mn-lt"/>
                <a:ea typeface="+mn-ea"/>
                <a:cs typeface="+mn-cs"/>
              </a:rPr>
              <a:t>In the gallery at the bottom of the central pane, select </a:t>
            </a:r>
            <a:r>
              <a:rPr lang="en-US" sz="900" b="1" kern="1200" baseline="0" dirty="0">
                <a:solidFill>
                  <a:schemeClr val="tx1"/>
                </a:solidFill>
                <a:latin typeface="+mn-lt"/>
                <a:ea typeface="+mn-ea"/>
                <a:cs typeface="+mn-cs"/>
              </a:rPr>
              <a:t>Classic Report</a:t>
            </a:r>
            <a:r>
              <a:rPr lang="en-US" sz="900" kern="1200" baseline="0" dirty="0">
                <a:solidFill>
                  <a:schemeClr val="tx1"/>
                </a:solidFill>
                <a:latin typeface="+mn-lt"/>
                <a:ea typeface="+mn-ea"/>
                <a:cs typeface="+mn-cs"/>
              </a:rPr>
              <a:t>.</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kern="1200" baseline="0" dirty="0">
                <a:solidFill>
                  <a:schemeClr val="tx1"/>
                </a:solidFill>
                <a:latin typeface="+mn-lt"/>
                <a:ea typeface="+mn-ea"/>
                <a:cs typeface="+mn-cs"/>
              </a:rPr>
              <a:t>Click and hold the mouse on </a:t>
            </a:r>
            <a:r>
              <a:rPr lang="en-US" sz="900" b="1" kern="1200" baseline="0" dirty="0">
                <a:solidFill>
                  <a:schemeClr val="tx1"/>
                </a:solidFill>
                <a:latin typeface="+mn-lt"/>
                <a:ea typeface="+mn-ea"/>
                <a:cs typeface="+mn-cs"/>
              </a:rPr>
              <a:t>Classic Report </a:t>
            </a:r>
            <a:r>
              <a:rPr lang="en-US" sz="900" kern="1200" baseline="0" dirty="0">
                <a:solidFill>
                  <a:schemeClr val="tx1"/>
                </a:solidFill>
                <a:latin typeface="+mn-lt"/>
                <a:ea typeface="+mn-ea"/>
                <a:cs typeface="+mn-cs"/>
              </a:rPr>
              <a:t>and drag it to the desired location on the Layout tab. </a:t>
            </a:r>
            <a:r>
              <a:rPr lang="en-US" sz="950" kern="1200" baseline="0" dirty="0">
                <a:solidFill>
                  <a:schemeClr val="tx1"/>
                </a:solidFill>
                <a:latin typeface="+mn-lt"/>
                <a:ea typeface="+mn-ea"/>
                <a:cs typeface="+mn-cs"/>
              </a:rPr>
              <a:t>When the mouse is over the appropriate location, the Layout tab displays as a darkened yellow tile. Release the mouse to drop the region. </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50" kern="1200" baseline="0" dirty="0">
                <a:solidFill>
                  <a:schemeClr val="tx1"/>
                </a:solidFill>
                <a:latin typeface="+mn-lt"/>
                <a:ea typeface="+mn-ea"/>
                <a:cs typeface="+mn-cs"/>
              </a:rPr>
              <a:t>Page Designer indicates what actions are required next. The Messages tab displays a red or yellow badge indicating the number of messages you need to address. Edit the appropriate attributes in Property Editor. In the slide example, </a:t>
            </a:r>
            <a:r>
              <a:rPr lang="en-US" sz="850" kern="1200" baseline="0" dirty="0">
                <a:solidFill>
                  <a:schemeClr val="tx1"/>
                </a:solidFill>
                <a:latin typeface="+mn-lt"/>
                <a:ea typeface="+mn-ea"/>
                <a:cs typeface="+mn-cs"/>
              </a:rPr>
              <a:t>under Source, for Type, you select SQL Query. Then, click the Code Editor icon and enter the SQL source for the report</a:t>
            </a:r>
          </a:p>
          <a:p>
            <a:pPr marL="800100" marR="0" lvl="3"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50" kern="1200" baseline="0" dirty="0">
                <a:solidFill>
                  <a:schemeClr val="tx1"/>
                </a:solidFill>
                <a:latin typeface="+mn-lt"/>
                <a:ea typeface="+mn-ea"/>
                <a:cs typeface="+mn-cs"/>
              </a:rPr>
              <a:t>Then, click </a:t>
            </a:r>
            <a:r>
              <a:rPr lang="en-US" sz="950" b="1" kern="1200" baseline="0" dirty="0">
                <a:solidFill>
                  <a:schemeClr val="tx1"/>
                </a:solidFill>
                <a:latin typeface="+mn-lt"/>
                <a:ea typeface="+mn-ea"/>
                <a:cs typeface="+mn-cs"/>
              </a:rPr>
              <a:t>Save</a:t>
            </a:r>
            <a:r>
              <a:rPr lang="en-US" sz="950" kern="1200" baseline="0" dirty="0">
                <a:solidFill>
                  <a:schemeClr val="tx1"/>
                </a:solidFill>
                <a:latin typeface="+mn-lt"/>
                <a:ea typeface="+mn-ea"/>
                <a:cs typeface="+mn-cs"/>
              </a:rPr>
              <a:t> or </a:t>
            </a:r>
            <a:r>
              <a:rPr lang="en-US" sz="950" b="1" kern="1200" baseline="0" dirty="0">
                <a:solidFill>
                  <a:schemeClr val="tx1"/>
                </a:solidFill>
                <a:latin typeface="+mn-lt"/>
                <a:ea typeface="+mn-ea"/>
                <a:cs typeface="+mn-cs"/>
              </a:rPr>
              <a:t>Save and Run Page</a:t>
            </a:r>
            <a:endParaRPr lang="en-US" sz="1050" b="1"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424313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1482270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example shows a report and form created on a table. In the report page, each row provides a link (Edit icon) to the second page (form) to enable users to update each record. </a:t>
            </a:r>
          </a:p>
          <a:p>
            <a:r>
              <a:rPr lang="en-IN" sz="1100" b="0" i="0" u="none" strike="noStrike" kern="1200" dirty="0">
                <a:solidFill>
                  <a:schemeClr val="tx1"/>
                </a:solidFill>
                <a:effectLst/>
                <a:latin typeface="+mn-lt"/>
                <a:ea typeface="+mn-ea"/>
                <a:cs typeface="+mn-cs"/>
              </a:rPr>
              <a:t>Report with Form creates a report (that is, an interactive grid, an interactive report, or a classic report) and form on a table or by providing a SQL query.</a:t>
            </a:r>
            <a:endParaRPr lang="en-US" dirty="0"/>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Using</a:t>
            </a:r>
            <a:r>
              <a:rPr lang="en-US" baseline="0" dirty="0"/>
              <a:t> the Create Application and Create Page wizards you can create a report and form combination. </a:t>
            </a:r>
            <a:r>
              <a:rPr lang="en-IN" sz="1100" b="0" i="0" u="none" strike="noStrike" kern="1200" dirty="0">
                <a:solidFill>
                  <a:schemeClr val="tx1"/>
                </a:solidFill>
                <a:effectLst/>
                <a:latin typeface="+mn-lt"/>
                <a:ea typeface="+mn-ea"/>
                <a:cs typeface="+mn-cs"/>
              </a:rPr>
              <a:t>The main difference between these two wizards is that the Create Page Wizard offers more customization and data source options. Using the Create Page Wizard, you select the report type (that is, interactive grid, interactive report, or classic report) and then a data source (that is, Local Database, REST Enabled SQL Service, or Web Source Module). Additionally, you can also specify whether to include and configure breadcrumbs or a navigation menu and select the columns and the order in which they display.</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1784967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example shows creating</a:t>
            </a:r>
            <a:r>
              <a:rPr lang="en-US" baseline="0" dirty="0"/>
              <a:t> a report with Form by using the Create Page wizard. Perform the following steps:</a:t>
            </a:r>
          </a:p>
          <a:p>
            <a:pPr marL="342900" lvl="1" indent="-228600">
              <a:buFont typeface="+mj-lt"/>
              <a:buAutoNum type="arabicPeriod"/>
            </a:pPr>
            <a:r>
              <a:rPr lang="en-US" kern="1200" baseline="0" dirty="0">
                <a:solidFill>
                  <a:schemeClr val="tx1"/>
                </a:solidFill>
                <a:latin typeface="+mn-lt"/>
                <a:ea typeface="+mn-ea"/>
                <a:cs typeface="+mn-cs"/>
              </a:rPr>
              <a:t>Navigate to your application home page. Click </a:t>
            </a:r>
            <a:r>
              <a:rPr lang="en-US" b="1" kern="1200" baseline="0" dirty="0">
                <a:solidFill>
                  <a:schemeClr val="tx1"/>
                </a:solidFill>
                <a:latin typeface="+mn-lt"/>
                <a:ea typeface="+mn-ea"/>
                <a:cs typeface="+mn-cs"/>
              </a:rPr>
              <a:t>Create Page</a:t>
            </a:r>
            <a:r>
              <a:rPr lang="en-US" kern="1200" baseline="0" dirty="0">
                <a:solidFill>
                  <a:schemeClr val="tx1"/>
                </a:solidFill>
                <a:latin typeface="+mn-lt"/>
                <a:ea typeface="+mn-ea"/>
                <a:cs typeface="+mn-cs"/>
              </a:rPr>
              <a:t>. Select </a:t>
            </a:r>
            <a:r>
              <a:rPr lang="en-US" b="1" kern="1200" baseline="0" dirty="0">
                <a:solidFill>
                  <a:schemeClr val="tx1"/>
                </a:solidFill>
                <a:latin typeface="+mn-lt"/>
                <a:ea typeface="+mn-ea"/>
                <a:cs typeface="+mn-cs"/>
              </a:rPr>
              <a:t>Report</a:t>
            </a:r>
            <a:r>
              <a:rPr lang="en-US" kern="1200" baseline="0" dirty="0">
                <a:solidFill>
                  <a:schemeClr val="tx1"/>
                </a:solidFill>
                <a:latin typeface="+mn-lt"/>
                <a:ea typeface="+mn-ea"/>
                <a:cs typeface="+mn-cs"/>
              </a:rPr>
              <a:t> for page type and click </a:t>
            </a:r>
            <a:r>
              <a:rPr lang="en-US" b="1" kern="1200" baseline="0" dirty="0">
                <a:solidFill>
                  <a:schemeClr val="tx1"/>
                </a:solidFill>
                <a:latin typeface="+mn-lt"/>
                <a:ea typeface="+mn-ea"/>
                <a:cs typeface="+mn-cs"/>
              </a:rPr>
              <a:t>Next</a:t>
            </a:r>
            <a:r>
              <a:rPr lang="en-US" kern="1200" baseline="0" dirty="0">
                <a:solidFill>
                  <a:schemeClr val="tx1"/>
                </a:solidFill>
                <a:latin typeface="+mn-lt"/>
                <a:ea typeface="+mn-ea"/>
                <a:cs typeface="+mn-cs"/>
              </a:rPr>
              <a:t>. Select </a:t>
            </a:r>
            <a:r>
              <a:rPr lang="en-US" b="1" kern="1200" baseline="0" dirty="0">
                <a:solidFill>
                  <a:schemeClr val="tx1"/>
                </a:solidFill>
                <a:latin typeface="+mn-lt"/>
                <a:ea typeface="+mn-ea"/>
                <a:cs typeface="+mn-cs"/>
              </a:rPr>
              <a:t>Report with Form </a:t>
            </a:r>
            <a:r>
              <a:rPr lang="en-US" kern="1200" baseline="0" dirty="0">
                <a:solidFill>
                  <a:schemeClr val="tx1"/>
                </a:solidFill>
                <a:latin typeface="+mn-lt"/>
                <a:ea typeface="+mn-ea"/>
                <a:cs typeface="+mn-cs"/>
              </a:rPr>
              <a:t>and click </a:t>
            </a:r>
            <a:r>
              <a:rPr lang="en-US" b="1" kern="1200" baseline="0" dirty="0">
                <a:solidFill>
                  <a:schemeClr val="tx1"/>
                </a:solidFill>
                <a:latin typeface="+mn-lt"/>
                <a:ea typeface="+mn-ea"/>
                <a:cs typeface="+mn-cs"/>
              </a:rPr>
              <a:t>Next</a:t>
            </a:r>
            <a:r>
              <a:rPr lang="en-US" kern="1200" baseline="0" dirty="0">
                <a:solidFill>
                  <a:schemeClr val="tx1"/>
                </a:solidFill>
                <a:latin typeface="+mn-lt"/>
                <a:ea typeface="+mn-ea"/>
                <a:cs typeface="+mn-cs"/>
              </a:rPr>
              <a:t>.</a:t>
            </a:r>
          </a:p>
          <a:p>
            <a:pPr marL="342900" lvl="1" indent="-228600">
              <a:buFont typeface="+mj-lt"/>
              <a:buAutoNum type="arabicPeriod"/>
            </a:pPr>
            <a:r>
              <a:rPr lang="en-US" kern="1200" baseline="0" dirty="0">
                <a:solidFill>
                  <a:schemeClr val="tx1"/>
                </a:solidFill>
                <a:latin typeface="+mn-lt"/>
                <a:ea typeface="+mn-ea"/>
                <a:cs typeface="+mn-cs"/>
              </a:rPr>
              <a:t>Specify the page attributes and click </a:t>
            </a:r>
            <a:r>
              <a:rPr lang="en-US" b="1" kern="1200" baseline="0" dirty="0">
                <a:solidFill>
                  <a:schemeClr val="tx1"/>
                </a:solidFill>
                <a:latin typeface="+mn-lt"/>
                <a:ea typeface="+mn-ea"/>
                <a:cs typeface="+mn-cs"/>
              </a:rPr>
              <a:t>Next</a:t>
            </a:r>
            <a:r>
              <a:rPr lang="en-US" kern="1200" baseline="0" dirty="0">
                <a:solidFill>
                  <a:schemeClr val="tx1"/>
                </a:solidFill>
                <a:latin typeface="+mn-lt"/>
                <a:ea typeface="+mn-ea"/>
                <a:cs typeface="+mn-cs"/>
              </a:rPr>
              <a:t>.</a:t>
            </a:r>
          </a:p>
          <a:p>
            <a:pPr marL="685800" lvl="3" indent="-228600"/>
            <a:r>
              <a:rPr lang="en-US" sz="900" b="0" i="0" kern="1200" dirty="0">
                <a:solidFill>
                  <a:schemeClr val="tx1"/>
                </a:solidFill>
                <a:latin typeface="+mn-lt"/>
                <a:ea typeface="+mn-ea"/>
                <a:cs typeface="+mn-cs"/>
              </a:rPr>
              <a:t>Report Page Name: Enter the title of the page that will contain the report. In the slide example, enter Projects Report</a:t>
            </a:r>
          </a:p>
          <a:p>
            <a:pPr marL="685800" lvl="3" indent="-228600"/>
            <a:r>
              <a:rPr lang="en-US" sz="900" b="0" i="0" kern="1200" dirty="0">
                <a:solidFill>
                  <a:schemeClr val="tx1"/>
                </a:solidFill>
                <a:latin typeface="+mn-lt"/>
                <a:ea typeface="+mn-ea"/>
                <a:cs typeface="+mn-cs"/>
              </a:rPr>
              <a:t>Form Page Name: Enter the title of the page that will contain</a:t>
            </a:r>
            <a:r>
              <a:rPr lang="en-US" sz="900" b="0" i="0" kern="1200" baseline="0" dirty="0">
                <a:solidFill>
                  <a:schemeClr val="tx1"/>
                </a:solidFill>
                <a:latin typeface="+mn-lt"/>
                <a:ea typeface="+mn-ea"/>
                <a:cs typeface="+mn-cs"/>
              </a:rPr>
              <a:t> the form. In the slide example, enter Project Details.</a:t>
            </a:r>
          </a:p>
          <a:p>
            <a:pPr marL="685800" lvl="3" indent="-228600"/>
            <a:r>
              <a:rPr lang="en-US" sz="900" b="0" i="0" kern="1200" baseline="0" dirty="0">
                <a:solidFill>
                  <a:schemeClr val="tx1"/>
                </a:solidFill>
                <a:latin typeface="+mn-lt"/>
                <a:ea typeface="+mn-ea"/>
                <a:cs typeface="+mn-cs"/>
              </a:rPr>
              <a:t>Form Page Mode: Select the page mode to be either Normal or Modal Dialog. You already learned about page modes.</a:t>
            </a:r>
          </a:p>
          <a:p>
            <a:pPr marL="685800" lvl="3" indent="-228600"/>
            <a:r>
              <a:rPr lang="en-US" sz="900" b="0" i="0" kern="1200" baseline="0" dirty="0">
                <a:solidFill>
                  <a:schemeClr val="tx1"/>
                </a:solidFill>
                <a:latin typeface="+mn-lt"/>
                <a:ea typeface="+mn-ea"/>
                <a:cs typeface="+mn-cs"/>
              </a:rPr>
              <a:t>Breadcrumb: Select</a:t>
            </a:r>
            <a:r>
              <a:rPr lang="en-US" sz="900" b="0" i="0" kern="1200" dirty="0">
                <a:solidFill>
                  <a:schemeClr val="tx1"/>
                </a:solidFill>
                <a:latin typeface="+mn-lt"/>
                <a:ea typeface="+mn-ea"/>
                <a:cs typeface="+mn-cs"/>
              </a:rPr>
              <a:t> whether you want to use a breadcrumb navigation control on your page. Select</a:t>
            </a:r>
            <a:r>
              <a:rPr lang="en-US" sz="900" b="0" i="0" kern="1200" baseline="0" dirty="0">
                <a:solidFill>
                  <a:schemeClr val="tx1"/>
                </a:solidFill>
                <a:latin typeface="+mn-lt"/>
                <a:ea typeface="+mn-ea"/>
                <a:cs typeface="+mn-cs"/>
              </a:rPr>
              <a:t> a page for Parent Entry and specify the breadcrumb name for Entry Name</a:t>
            </a:r>
          </a:p>
          <a:p>
            <a:pPr marL="514350" lvl="2" indent="-228600">
              <a:buNone/>
            </a:pPr>
            <a:r>
              <a:rPr lang="en-US" sz="900" b="0" i="0" kern="1200" dirty="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1741774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3"/>
              <a:tabLst/>
              <a:defRPr/>
            </a:pPr>
            <a:r>
              <a:rPr lang="en-US" sz="1100" b="0" i="0" kern="1200" baseline="0" dirty="0">
                <a:solidFill>
                  <a:schemeClr val="tx1"/>
                </a:solidFill>
                <a:latin typeface="+mn-lt"/>
                <a:ea typeface="+mn-ea"/>
                <a:cs typeface="+mn-cs"/>
              </a:rPr>
              <a:t>Specify your preferences for navigation menu and click </a:t>
            </a:r>
            <a:r>
              <a:rPr lang="en-US" sz="1100" b="1" i="0" kern="1200" baseline="0" dirty="0">
                <a:solidFill>
                  <a:schemeClr val="tx1"/>
                </a:solidFill>
                <a:latin typeface="+mn-lt"/>
                <a:ea typeface="+mn-ea"/>
                <a:cs typeface="+mn-cs"/>
              </a:rPr>
              <a:t>Next</a:t>
            </a:r>
            <a:endParaRPr lang="en-US" sz="1100" b="0" i="0" kern="1200" dirty="0">
              <a:solidFill>
                <a:schemeClr val="tx1"/>
              </a:solidFill>
              <a:latin typeface="Arial" pitchFamily="34" charset="0"/>
              <a:ea typeface="+mn-ea"/>
              <a:cs typeface="Arial" pitchFamily="34" charset="0"/>
            </a:endParaRPr>
          </a:p>
          <a:p>
            <a:pPr marL="457200" lvl="1" indent="-228600">
              <a:buFont typeface="+mj-lt"/>
              <a:buAutoNum type="arabicPeriod" startAt="3"/>
            </a:pPr>
            <a:r>
              <a:rPr lang="en-US" sz="1100" b="0" i="0" kern="1200" dirty="0">
                <a:solidFill>
                  <a:schemeClr val="tx1"/>
                </a:solidFill>
                <a:latin typeface="Arial" pitchFamily="34" charset="0"/>
                <a:ea typeface="+mn-ea"/>
                <a:cs typeface="Arial" pitchFamily="34" charset="0"/>
              </a:rPr>
              <a:t>Select the Data Source type for the Report with Form. Local Database is selected by default.</a:t>
            </a:r>
            <a:br>
              <a:rPr lang="en-US" sz="1100" b="0" i="0" kern="1200" dirty="0">
                <a:solidFill>
                  <a:schemeClr val="tx1"/>
                </a:solidFill>
                <a:latin typeface="Arial" pitchFamily="34" charset="0"/>
                <a:ea typeface="+mn-ea"/>
                <a:cs typeface="Arial" pitchFamily="34" charset="0"/>
              </a:rPr>
            </a:br>
            <a:r>
              <a:rPr lang="en-US" sz="1100" b="0" i="0" kern="1200" dirty="0">
                <a:solidFill>
                  <a:schemeClr val="tx1"/>
                </a:solidFill>
                <a:latin typeface="Arial" pitchFamily="34" charset="0"/>
                <a:ea typeface="+mn-ea"/>
                <a:cs typeface="Arial" pitchFamily="34" charset="0"/>
              </a:rPr>
              <a:t>Select the table or view on which the report will be based. In the slide example, you select EBA_DEMO_IR_PROJECTS table. Select column(s) that you want to be shown in the report and click </a:t>
            </a:r>
            <a:r>
              <a:rPr lang="en-US" sz="1100" b="1" i="0" kern="1200" dirty="0">
                <a:solidFill>
                  <a:schemeClr val="tx1"/>
                </a:solidFill>
                <a:latin typeface="Arial" pitchFamily="34" charset="0"/>
                <a:ea typeface="+mn-ea"/>
                <a:cs typeface="Arial" pitchFamily="34" charset="0"/>
              </a:rPr>
              <a:t>Next</a:t>
            </a:r>
          </a:p>
          <a:p>
            <a:endParaRPr lang="en-IN" sz="11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165700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5"/>
            </a:pPr>
            <a:r>
              <a:rPr lang="en-US" sz="1100" b="0" i="0" kern="1200" dirty="0">
                <a:solidFill>
                  <a:schemeClr val="tx1"/>
                </a:solidFill>
                <a:latin typeface="Arial" pitchFamily="34" charset="0"/>
                <a:ea typeface="+mn-ea"/>
                <a:cs typeface="Arial" pitchFamily="34" charset="0"/>
              </a:rPr>
              <a:t>Select your</a:t>
            </a:r>
            <a:r>
              <a:rPr lang="en-US" sz="1100" b="0" i="0" kern="1200" baseline="0" dirty="0">
                <a:solidFill>
                  <a:schemeClr val="tx1"/>
                </a:solidFill>
                <a:latin typeface="Arial" pitchFamily="34" charset="0"/>
                <a:ea typeface="+mn-ea"/>
                <a:cs typeface="Arial" pitchFamily="34" charset="0"/>
              </a:rPr>
              <a:t> choice for Primary Key Type. </a:t>
            </a:r>
            <a:r>
              <a:rPr lang="en-US" sz="1100" b="0" i="0" kern="1200" dirty="0">
                <a:solidFill>
                  <a:schemeClr val="tx1"/>
                </a:solidFill>
                <a:latin typeface="Arial" pitchFamily="34" charset="0"/>
                <a:ea typeface="+mn-ea"/>
                <a:cs typeface="Arial" pitchFamily="34" charset="0"/>
              </a:rPr>
              <a:t>Choose Managed by Database (ROWID) to have the form use the ROWID pseudo column to identify rows to update and delete. Choose Select Primary Key Column(s) to use the source table's primary key column(s). </a:t>
            </a:r>
            <a:br>
              <a:rPr lang="en-US" sz="1100" b="0" i="0" kern="1200" dirty="0">
                <a:solidFill>
                  <a:schemeClr val="tx1"/>
                </a:solidFill>
                <a:latin typeface="Arial" pitchFamily="34" charset="0"/>
                <a:ea typeface="+mn-ea"/>
                <a:cs typeface="Arial" pitchFamily="34" charset="0"/>
              </a:rPr>
            </a:br>
            <a:r>
              <a:rPr lang="en-US" sz="1100" b="0" i="0" kern="1200" dirty="0">
                <a:solidFill>
                  <a:schemeClr val="tx1"/>
                </a:solidFill>
                <a:latin typeface="Arial" pitchFamily="34" charset="0"/>
                <a:ea typeface="+mn-ea"/>
                <a:cs typeface="Arial" pitchFamily="34" charset="0"/>
              </a:rPr>
              <a:t>Select column(s) to be included in the form and click </a:t>
            </a:r>
            <a:r>
              <a:rPr lang="en-US" sz="1100" b="1" i="0" kern="1200" dirty="0">
                <a:solidFill>
                  <a:schemeClr val="tx1"/>
                </a:solidFill>
                <a:latin typeface="Arial" pitchFamily="34" charset="0"/>
                <a:ea typeface="+mn-ea"/>
                <a:cs typeface="Arial" pitchFamily="34" charset="0"/>
              </a:rPr>
              <a:t>Create</a:t>
            </a:r>
            <a:r>
              <a:rPr lang="en-US" sz="1100" b="0" i="0" kern="1200" dirty="0">
                <a:solidFill>
                  <a:schemeClr val="tx1"/>
                </a:solidFill>
                <a:latin typeface="Arial" pitchFamily="34" charset="0"/>
                <a:ea typeface="+mn-ea"/>
                <a:cs typeface="Arial" pitchFamily="34" charset="0"/>
              </a:rPr>
              <a:t>. </a:t>
            </a:r>
            <a:br>
              <a:rPr lang="en-US" sz="1100" b="0" i="0" kern="1200" dirty="0">
                <a:solidFill>
                  <a:schemeClr val="tx1"/>
                </a:solidFill>
                <a:latin typeface="Arial" pitchFamily="34" charset="0"/>
                <a:ea typeface="+mn-ea"/>
                <a:cs typeface="Arial" pitchFamily="34" charset="0"/>
              </a:rPr>
            </a:br>
            <a:r>
              <a:rPr lang="en-US" sz="1100" b="0" i="0" kern="1200" dirty="0">
                <a:solidFill>
                  <a:schemeClr val="tx1"/>
                </a:solidFill>
                <a:latin typeface="Arial" pitchFamily="34" charset="0"/>
                <a:ea typeface="+mn-ea"/>
                <a:cs typeface="Arial" pitchFamily="34" charset="0"/>
              </a:rPr>
              <a:t>To view the</a:t>
            </a:r>
            <a:r>
              <a:rPr lang="en-US" sz="1100" b="0" i="0" kern="1200" baseline="0" dirty="0">
                <a:solidFill>
                  <a:schemeClr val="tx1"/>
                </a:solidFill>
                <a:latin typeface="Arial" pitchFamily="34" charset="0"/>
                <a:ea typeface="+mn-ea"/>
                <a:cs typeface="Arial" pitchFamily="34" charset="0"/>
              </a:rPr>
              <a:t> report and form that you just created, click </a:t>
            </a:r>
            <a:r>
              <a:rPr lang="en-US" sz="1100" b="1" i="0" kern="1200" baseline="0" dirty="0">
                <a:solidFill>
                  <a:schemeClr val="tx1"/>
                </a:solidFill>
                <a:latin typeface="Arial" pitchFamily="34" charset="0"/>
                <a:ea typeface="+mn-ea"/>
                <a:cs typeface="Arial" pitchFamily="34" charset="0"/>
              </a:rPr>
              <a:t>Save and Run</a:t>
            </a:r>
            <a:r>
              <a:rPr lang="en-US" sz="1100" b="0" i="0" kern="1200" baseline="0" dirty="0">
                <a:solidFill>
                  <a:schemeClr val="tx1"/>
                </a:solidFill>
                <a:latin typeface="Arial" pitchFamily="34" charset="0"/>
                <a:ea typeface="+mn-ea"/>
                <a:cs typeface="Arial" pitchFamily="34" charset="0"/>
              </a:rPr>
              <a:t> </a:t>
            </a:r>
            <a:r>
              <a:rPr lang="en-US" sz="1100" b="1" i="0" kern="1200" baseline="0" dirty="0">
                <a:solidFill>
                  <a:schemeClr val="tx1"/>
                </a:solidFill>
                <a:latin typeface="Arial" pitchFamily="34" charset="0"/>
                <a:ea typeface="+mn-ea"/>
                <a:cs typeface="Arial" pitchFamily="34" charset="0"/>
              </a:rPr>
              <a:t>Page</a:t>
            </a:r>
            <a:r>
              <a:rPr lang="en-US" sz="1100" b="0" i="0" kern="1200" baseline="0" dirty="0">
                <a:solidFill>
                  <a:schemeClr val="tx1"/>
                </a:solidFill>
                <a:latin typeface="Arial" pitchFamily="34" charset="0"/>
                <a:ea typeface="+mn-ea"/>
                <a:cs typeface="Arial" pitchFamily="34" charset="0"/>
              </a:rPr>
              <a:t>.</a:t>
            </a:r>
            <a:endParaRPr lang="en-US" sz="11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1290346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lvl="0" indent="0">
              <a:buFont typeface="+mj-lt"/>
              <a:buNone/>
            </a:pPr>
            <a:r>
              <a:rPr lang="en-IN" sz="1100" b="0" i="0" u="none" strike="noStrike" kern="1200" dirty="0">
                <a:solidFill>
                  <a:schemeClr val="tx1"/>
                </a:solidFill>
                <a:effectLst/>
                <a:latin typeface="+mn-lt"/>
                <a:ea typeface="+mn-ea"/>
                <a:cs typeface="+mn-cs"/>
              </a:rPr>
              <a:t>Faceted Search is seen often on the internet typically on shop or sales web sites. The end user can set filters using </a:t>
            </a:r>
            <a:r>
              <a:rPr lang="en-IN" sz="1100" b="0" i="1" u="none" strike="noStrike" kern="1200" dirty="0">
                <a:solidFill>
                  <a:schemeClr val="tx1"/>
                </a:solidFill>
                <a:effectLst/>
                <a:latin typeface="+mn-lt"/>
                <a:ea typeface="+mn-ea"/>
                <a:cs typeface="+mn-cs"/>
              </a:rPr>
              <a:t>Facets</a:t>
            </a:r>
            <a:r>
              <a:rPr lang="en-IN" sz="1100" b="0" i="0" u="none" strike="noStrike" kern="1200" dirty="0">
                <a:solidFill>
                  <a:schemeClr val="tx1"/>
                </a:solidFill>
                <a:effectLst/>
                <a:latin typeface="+mn-lt"/>
                <a:ea typeface="+mn-ea"/>
                <a:cs typeface="+mn-cs"/>
              </a:rPr>
              <a:t> on the left or upper side of the screen. A facet shows possible values together with the occurrence count within the result set. After the end user changed a facet, results, dependent facets and occurrence counts refresh immediately.</a:t>
            </a:r>
          </a:p>
          <a:p>
            <a:pPr marL="0" lvl="0" indent="0">
              <a:buFont typeface="+mj-lt"/>
              <a:buNone/>
            </a:pPr>
            <a:endParaRPr lang="en-IN" sz="1100" b="0" i="0" u="none" strike="noStrike" kern="1200" dirty="0">
              <a:solidFill>
                <a:schemeClr val="tx1"/>
              </a:solidFill>
              <a:effectLst/>
              <a:latin typeface="+mn-lt"/>
              <a:ea typeface="+mn-ea"/>
              <a:cs typeface="+mn-cs"/>
            </a:endParaRPr>
          </a:p>
          <a:p>
            <a:pPr marL="0" lvl="0" indent="0">
              <a:buFont typeface="+mj-lt"/>
              <a:buNone/>
            </a:pPr>
            <a:r>
              <a:rPr lang="en-IN" sz="1100" b="0" i="0" u="none" strike="noStrike" kern="1200" dirty="0">
                <a:solidFill>
                  <a:schemeClr val="tx1"/>
                </a:solidFill>
                <a:effectLst/>
                <a:latin typeface="+mn-lt"/>
                <a:ea typeface="+mn-ea"/>
                <a:cs typeface="+mn-cs"/>
              </a:rPr>
              <a:t>A faceted search page features a faceted search region and report. The faceted search region displays on the left side of the page and enables users to narrow down the search result by selecting facet values. Narrowing the search result, makes it easier for users to find the data they want. The right side of the results region is a classic report which displays in report or card view. Both the Create Application Wizard and Create Page Wizard support the creation of faceted search pages. The slide shows an example of the faceted search page created on the OEHR_EMPLOYEES table.</a:t>
            </a:r>
            <a:endParaRPr lang="en-US" sz="115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325750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lvl="0" indent="0">
              <a:buFont typeface="+mj-lt"/>
              <a:buNone/>
            </a:pPr>
            <a:r>
              <a:rPr lang="en-US" sz="1150" dirty="0">
                <a:latin typeface="Arial" pitchFamily="34" charset="0"/>
                <a:cs typeface="Arial" pitchFamily="34" charset="0"/>
              </a:rPr>
              <a:t>The slide shows an example of creating a faceted search page on the OEHR_EMPLOYEES table. In the example, you use the Create Page Wizard. </a:t>
            </a:r>
          </a:p>
          <a:p>
            <a:pPr marL="0" lvl="0" indent="0">
              <a:buFont typeface="+mj-lt"/>
              <a:buNone/>
            </a:pPr>
            <a:r>
              <a:rPr lang="en-US" sz="1150" b="0" i="0" u="none" strike="noStrike" kern="1200" dirty="0">
                <a:solidFill>
                  <a:schemeClr val="tx1"/>
                </a:solidFill>
                <a:effectLst/>
                <a:latin typeface="Arial" pitchFamily="34" charset="0"/>
                <a:ea typeface="+mn-ea"/>
                <a:cs typeface="Arial" pitchFamily="34" charset="0"/>
              </a:rPr>
              <a:t>T</a:t>
            </a:r>
            <a:r>
              <a:rPr lang="en-IN" sz="1100" b="0" i="0" u="none" strike="noStrike" kern="1200" dirty="0">
                <a:solidFill>
                  <a:schemeClr val="tx1"/>
                </a:solidFill>
                <a:effectLst/>
                <a:latin typeface="+mn-lt"/>
                <a:ea typeface="+mn-ea"/>
                <a:cs typeface="+mn-cs"/>
              </a:rPr>
              <a:t>o add a new faceted search page to an existing application, perform the following steps:</a:t>
            </a:r>
          </a:p>
          <a:p>
            <a:pPr marL="457200" lvl="1" indent="-228600">
              <a:buFont typeface="+mj-lt"/>
              <a:buAutoNum type="arabicPeriod"/>
            </a:pPr>
            <a:r>
              <a:rPr lang="en-IN" sz="1100" b="0" i="0" u="none" strike="noStrike" kern="1200" dirty="0">
                <a:solidFill>
                  <a:schemeClr val="tx1"/>
                </a:solidFill>
                <a:effectLst/>
                <a:latin typeface="+mn-lt"/>
                <a:ea typeface="+mn-ea"/>
                <a:cs typeface="+mn-cs"/>
              </a:rPr>
              <a:t>On your application home page, click Create Page.</a:t>
            </a:r>
          </a:p>
          <a:p>
            <a:pPr marL="457200" lvl="1" indent="-228600">
              <a:buFont typeface="+mj-lt"/>
              <a:buAutoNum type="arabicPeriod"/>
            </a:pPr>
            <a:r>
              <a:rPr lang="en-IN" sz="1100" b="0" i="0" u="none" strike="noStrike" kern="1200" dirty="0">
                <a:solidFill>
                  <a:schemeClr val="tx1"/>
                </a:solidFill>
                <a:effectLst/>
                <a:latin typeface="+mn-lt"/>
                <a:ea typeface="+mn-ea"/>
                <a:cs typeface="+mn-cs"/>
              </a:rPr>
              <a:t>Select Report and then select Faceted Search.</a:t>
            </a:r>
          </a:p>
          <a:p>
            <a:pPr marL="457200" lvl="1" indent="-228600">
              <a:buFont typeface="+mj-lt"/>
              <a:buAutoNum type="arabicPeriod"/>
            </a:pPr>
            <a:r>
              <a:rPr lang="en-IN" sz="1100" b="0" i="0" u="none" strike="noStrike" kern="1200" dirty="0">
                <a:solidFill>
                  <a:schemeClr val="tx1"/>
                </a:solidFill>
                <a:effectLst/>
                <a:latin typeface="+mn-lt"/>
                <a:ea typeface="+mn-ea"/>
                <a:cs typeface="+mn-cs"/>
              </a:rPr>
              <a:t>Specify the page attributes and click Next.</a:t>
            </a:r>
          </a:p>
          <a:p>
            <a:pPr marL="457200" lvl="1" indent="-228600">
              <a:buFont typeface="+mj-lt"/>
              <a:buAutoNum type="arabicPeriod"/>
            </a:pPr>
            <a:r>
              <a:rPr lang="en-IN" sz="1100" b="0" i="0" u="none" strike="noStrike" kern="1200" dirty="0">
                <a:solidFill>
                  <a:schemeClr val="tx1"/>
                </a:solidFill>
                <a:effectLst/>
                <a:latin typeface="+mn-lt"/>
                <a:ea typeface="+mn-ea"/>
                <a:cs typeface="+mn-cs"/>
              </a:rPr>
              <a:t>Select your navigation preference and click Next</a:t>
            </a:r>
          </a:p>
          <a:p>
            <a:pPr marL="457200" lvl="1" indent="-228600">
              <a:buFont typeface="+mj-lt"/>
              <a:buAutoNum type="arabicPeriod"/>
            </a:pPr>
            <a:r>
              <a:rPr lang="en-IN" sz="1100" b="0" i="0" u="none" strike="noStrike" kern="1200" dirty="0">
                <a:solidFill>
                  <a:schemeClr val="tx1"/>
                </a:solidFill>
                <a:effectLst/>
                <a:latin typeface="+mn-lt"/>
                <a:ea typeface="+mn-ea"/>
                <a:cs typeface="+mn-cs"/>
              </a:rPr>
              <a:t>Select a data source for the page. You can create a </a:t>
            </a:r>
            <a:r>
              <a:rPr lang="en-IN" sz="1050" b="0" i="0" u="none" strike="noStrike" kern="1200" dirty="0">
                <a:solidFill>
                  <a:schemeClr val="tx1"/>
                </a:solidFill>
                <a:effectLst/>
                <a:latin typeface="+mn-lt"/>
                <a:ea typeface="+mn-ea"/>
                <a:cs typeface="+mn-cs"/>
              </a:rPr>
              <a:t>Faceted Search page for tables and SQL queries; for the local database, REST Enabled SQL services and REST services. For local tables, APEX maintains a </a:t>
            </a:r>
            <a:r>
              <a:rPr lang="en-IN" sz="1050" b="0" i="1" u="none" strike="noStrike" kern="1200" dirty="0">
                <a:solidFill>
                  <a:schemeClr val="tx1"/>
                </a:solidFill>
                <a:effectLst/>
                <a:latin typeface="+mn-lt"/>
                <a:ea typeface="+mn-ea"/>
                <a:cs typeface="+mn-cs"/>
              </a:rPr>
              <a:t>dictionary cache</a:t>
            </a:r>
            <a:r>
              <a:rPr lang="en-IN" sz="1050" b="0" i="0" u="none" strike="noStrike" kern="1200" dirty="0">
                <a:solidFill>
                  <a:schemeClr val="tx1"/>
                </a:solidFill>
                <a:effectLst/>
                <a:latin typeface="+mn-lt"/>
                <a:ea typeface="+mn-ea"/>
                <a:cs typeface="+mn-cs"/>
              </a:rPr>
              <a:t>, containing information about table columns, foreign keys, and actual data,. Based on this cache, APEX can propose appropriate facets and create them automatically.</a:t>
            </a:r>
          </a:p>
          <a:p>
            <a:pPr marL="457200" lvl="1" indent="-228600">
              <a:buFont typeface="+mj-lt"/>
              <a:buAutoNum type="arabicPeriod"/>
            </a:pPr>
            <a:r>
              <a:rPr lang="en-IN" sz="1050" b="0" i="0" u="none" strike="noStrike" kern="1200" dirty="0">
                <a:solidFill>
                  <a:schemeClr val="tx1"/>
                </a:solidFill>
                <a:effectLst/>
                <a:latin typeface="+mn-lt"/>
                <a:ea typeface="+mn-ea"/>
                <a:cs typeface="+mn-cs"/>
              </a:rPr>
              <a:t>Click Create.</a:t>
            </a:r>
          </a:p>
          <a:p>
            <a:pPr marL="0" lvl="0" indent="0">
              <a:buFont typeface="+mj-lt"/>
              <a:buNone/>
            </a:pPr>
            <a:endParaRPr lang="en-IN" sz="1100" b="0" i="0" u="none" strike="noStrike" kern="1200" dirty="0">
              <a:solidFill>
                <a:schemeClr val="tx1"/>
              </a:solidFill>
              <a:effectLst/>
              <a:latin typeface="+mn-lt"/>
              <a:ea typeface="+mn-ea"/>
              <a:cs typeface="+mn-cs"/>
            </a:endParaRPr>
          </a:p>
          <a:p>
            <a:pPr marL="0" lvl="0" indent="0">
              <a:buFont typeface="+mj-lt"/>
              <a:buNone/>
            </a:pPr>
            <a:r>
              <a:rPr lang="en-IN" sz="1100" b="0" i="0" u="none" strike="noStrike" kern="1200" dirty="0">
                <a:solidFill>
                  <a:schemeClr val="tx1"/>
                </a:solidFill>
                <a:effectLst/>
                <a:latin typeface="+mn-lt"/>
                <a:ea typeface="+mn-ea"/>
                <a:cs typeface="+mn-cs"/>
              </a:rPr>
              <a:t>In the slide example, based on the dictionary cache, APEX is able to follow the foreign key relationship to the OEHR_DEPARTMENTS table, and to create the facet with appropriate display values. </a:t>
            </a:r>
            <a:endParaRPr lang="en-US" sz="115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4181178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In this</a:t>
            </a:r>
            <a:r>
              <a:rPr lang="en-US" baseline="0" dirty="0"/>
              <a:t> lesson, you learned how to create different types of reports in Oracle </a:t>
            </a:r>
            <a:r>
              <a:rPr lang="en-US" baseline="0"/>
              <a:t>Application Express.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27</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2770008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3219970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29</a:t>
            </a:fld>
            <a:endParaRPr lang="en-US" dirty="0"/>
          </a:p>
        </p:txBody>
      </p:sp>
    </p:spTree>
    <p:extLst>
      <p:ext uri="{BB962C8B-B14F-4D97-AF65-F5344CB8AC3E}">
        <p14:creationId xmlns:p14="http://schemas.microsoft.com/office/powerpoint/2010/main" val="2245149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In this lesson, you learn the different types of reports that you can create in Application Express. You learn how to use the Create Application and Create Page wizards to create different types of reports. This lesson also includes how to use the context menus and drag and drop feature in page designer to create report regions on an existing page in a database application.</a:t>
            </a: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1169443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mn-lt"/>
                <a:ea typeface="+mn-ea"/>
                <a:cs typeface="+mn-cs"/>
              </a:rPr>
              <a:t>In Oracle Application Express, a report is the formatted result of a SQL query. </a:t>
            </a:r>
            <a:r>
              <a:rPr lang="en-IN" sz="1100" b="0" i="0" u="none" strike="noStrike" kern="1200" dirty="0">
                <a:solidFill>
                  <a:schemeClr val="tx1"/>
                </a:solidFill>
                <a:effectLst/>
                <a:latin typeface="+mn-lt"/>
                <a:ea typeface="+mn-ea"/>
                <a:cs typeface="+mn-cs"/>
              </a:rPr>
              <a:t>You can generate the SQL query by selecting a table or view in a wizard, or by defining the SQL query manually.</a:t>
            </a:r>
          </a:p>
          <a:p>
            <a:r>
              <a:rPr lang="en-US" sz="1100" kern="1200" baseline="0" dirty="0">
                <a:solidFill>
                  <a:schemeClr val="tx1"/>
                </a:solidFill>
                <a:latin typeface="+mn-lt"/>
                <a:ea typeface="+mn-ea"/>
                <a:cs typeface="+mn-cs"/>
              </a:rPr>
              <a:t>The slide shows examples four basic report types:</a:t>
            </a:r>
          </a:p>
          <a:p>
            <a:pPr lvl="1">
              <a:buFont typeface="Arial" pitchFamily="34" charset="0"/>
              <a:buChar char="•"/>
            </a:pPr>
            <a:r>
              <a:rPr lang="en-US" sz="1050" kern="1200" baseline="0" dirty="0">
                <a:solidFill>
                  <a:schemeClr val="tx1"/>
                </a:solidFill>
                <a:latin typeface="+mn-lt"/>
                <a:ea typeface="+mn-ea"/>
                <a:cs typeface="+mn-cs"/>
              </a:rPr>
              <a:t>Interactive Report</a:t>
            </a:r>
          </a:p>
          <a:p>
            <a:pPr lvl="1">
              <a:buFont typeface="Arial" pitchFamily="34" charset="0"/>
              <a:buChar char="•"/>
            </a:pPr>
            <a:r>
              <a:rPr lang="en-US" sz="1050" kern="1200" baseline="0" dirty="0">
                <a:solidFill>
                  <a:schemeClr val="tx1"/>
                </a:solidFill>
                <a:latin typeface="+mn-lt"/>
                <a:ea typeface="+mn-ea"/>
                <a:cs typeface="+mn-cs"/>
              </a:rPr>
              <a:t>Interactive Grid</a:t>
            </a:r>
          </a:p>
          <a:p>
            <a:pPr lvl="1">
              <a:buFont typeface="Arial" pitchFamily="34" charset="0"/>
              <a:buChar char="•"/>
            </a:pPr>
            <a:r>
              <a:rPr lang="en-US" sz="1050" kern="1200" baseline="0" dirty="0">
                <a:solidFill>
                  <a:schemeClr val="tx1"/>
                </a:solidFill>
                <a:latin typeface="+mn-lt"/>
                <a:ea typeface="+mn-ea"/>
                <a:cs typeface="+mn-cs"/>
              </a:rPr>
              <a:t>Report with Form</a:t>
            </a:r>
          </a:p>
          <a:p>
            <a:pPr lvl="1">
              <a:buFont typeface="Arial" pitchFamily="34" charset="0"/>
              <a:buChar char="•"/>
            </a:pPr>
            <a:r>
              <a:rPr lang="en-US" sz="1050" kern="1200" baseline="0" dirty="0">
                <a:solidFill>
                  <a:schemeClr val="tx1"/>
                </a:solidFill>
                <a:latin typeface="+mn-lt"/>
                <a:ea typeface="+mn-ea"/>
                <a:cs typeface="+mn-cs"/>
              </a:rPr>
              <a:t>Classic Report</a:t>
            </a:r>
          </a:p>
          <a:p>
            <a:r>
              <a:rPr lang="en-US" sz="1100" kern="1200" baseline="0" dirty="0">
                <a:solidFill>
                  <a:schemeClr val="tx1"/>
                </a:solidFill>
                <a:latin typeface="+mn-lt"/>
                <a:ea typeface="+mn-ea"/>
                <a:cs typeface="+mn-cs"/>
              </a:rPr>
              <a:t>The main difference between these different report types is the extent and way in which end users can customize the appearance of the data through searching, filtering, sorting, column selection, highlighting, and other data manipulations. You learn more about each of these report types in this lesson.</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042072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mn-lt"/>
                <a:ea typeface="+mn-ea"/>
                <a:cs typeface="+mn-cs"/>
              </a:rPr>
              <a:t>The slide shows three different report types: Interactive Report, Interactive Grid, and Classic Report. </a:t>
            </a:r>
          </a:p>
          <a:p>
            <a:pPr lvl="1">
              <a:buFont typeface="Arial" pitchFamily="34" charset="0"/>
              <a:buChar char="•"/>
            </a:pPr>
            <a:r>
              <a:rPr lang="en-US" sz="1050" b="1" kern="1200" baseline="0" dirty="0">
                <a:solidFill>
                  <a:schemeClr val="tx1"/>
                </a:solidFill>
                <a:latin typeface="+mn-lt"/>
                <a:ea typeface="+mn-ea"/>
                <a:cs typeface="+mn-cs"/>
              </a:rPr>
              <a:t>Interactive Report</a:t>
            </a:r>
            <a:r>
              <a:rPr lang="en-US" sz="1050" kern="1200" baseline="0" dirty="0">
                <a:solidFill>
                  <a:schemeClr val="tx1"/>
                </a:solidFill>
                <a:latin typeface="+mn-lt"/>
                <a:ea typeface="+mn-ea"/>
                <a:cs typeface="+mn-cs"/>
              </a:rPr>
              <a:t>: When viewing an interactive report, end users can customize how and what data displays. By default, interactive reports include a search bar, an Actions menu, column heading menus, and Edit icons in the first column of each row. Using options on the Actions menu, users can alter the report layout by hiding or exposing specific columns and applying filters, highlighting, and sorting. You choose an interactive report if your requirement is end user customization.</a:t>
            </a:r>
          </a:p>
          <a:p>
            <a:pPr lvl="1">
              <a:buFont typeface="Arial" pitchFamily="34" charset="0"/>
              <a:buChar char="•"/>
            </a:pPr>
            <a:r>
              <a:rPr lang="en-US" sz="1050" b="1" kern="1200" baseline="0" dirty="0">
                <a:solidFill>
                  <a:schemeClr val="tx1"/>
                </a:solidFill>
                <a:latin typeface="+mn-lt"/>
                <a:ea typeface="+mn-ea"/>
                <a:cs typeface="+mn-cs"/>
              </a:rPr>
              <a:t>Interactive Grid</a:t>
            </a:r>
            <a:r>
              <a:rPr lang="en-US" sz="1050" kern="1200" baseline="0" dirty="0">
                <a:solidFill>
                  <a:schemeClr val="tx1"/>
                </a:solidFill>
                <a:latin typeface="+mn-lt"/>
                <a:ea typeface="+mn-ea"/>
                <a:cs typeface="+mn-cs"/>
              </a:rPr>
              <a:t>: An interactive grid presents users a set of data in a searchable, customizable report. In an editable interactive grid, users can also add to, modify, and refresh the data set directly on the page. Functionally, an interactive grid includes most customization capabilities available in interactive reports plus the ability to rearrange the report interactively using the mouse. You choose an interactive grid if your requirement is to allow end user editing and refreshing directly on the report page along with end user customization of the report.</a:t>
            </a:r>
          </a:p>
          <a:p>
            <a:pPr lvl="1">
              <a:buFont typeface="Arial" pitchFamily="34" charset="0"/>
              <a:buChar char="•"/>
            </a:pPr>
            <a:r>
              <a:rPr lang="en-US" sz="1050" b="1" kern="1200" baseline="0" dirty="0">
                <a:solidFill>
                  <a:schemeClr val="tx1"/>
                </a:solidFill>
                <a:latin typeface="+mn-lt"/>
                <a:ea typeface="+mn-ea"/>
                <a:cs typeface="+mn-cs"/>
              </a:rPr>
              <a:t>Classic Report</a:t>
            </a:r>
            <a:r>
              <a:rPr lang="en-US" sz="1050" kern="1200" baseline="0" dirty="0">
                <a:solidFill>
                  <a:schemeClr val="tx1"/>
                </a:solidFill>
                <a:latin typeface="+mn-lt"/>
                <a:ea typeface="+mn-ea"/>
                <a:cs typeface="+mn-cs"/>
              </a:rPr>
              <a:t>: If you do not need any of the customization, or built-in search bar and drill-down capabilities, then you choose a Classic Report.</a:t>
            </a:r>
          </a:p>
          <a:p>
            <a:pPr lvl="2"/>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1320509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r>
              <a:rPr lang="en-US" sz="1200" dirty="0"/>
              <a:t>Application Express allows you to create reports by running a wizard, or by dragging and dropping the region type in Page Designer. </a:t>
            </a:r>
            <a:r>
              <a:rPr lang="en-US" sz="1150" kern="1200" baseline="0" dirty="0">
                <a:solidFill>
                  <a:schemeClr val="tx1"/>
                </a:solidFill>
                <a:latin typeface="+mn-lt"/>
                <a:ea typeface="+mn-ea"/>
                <a:cs typeface="+mn-cs"/>
              </a:rPr>
              <a:t>App Builder includes built-in wizards that enable you to generate reports. Using these wizards, y</a:t>
            </a:r>
            <a:r>
              <a:rPr lang="en-US" dirty="0"/>
              <a:t>ou can create a report when you create the f</a:t>
            </a:r>
            <a:r>
              <a:rPr lang="en-US" baseline="0" dirty="0"/>
              <a:t>ollowing</a:t>
            </a:r>
            <a:r>
              <a:rPr lang="en-US" dirty="0"/>
              <a:t>:</a:t>
            </a:r>
          </a:p>
          <a:p>
            <a:pPr lvl="1"/>
            <a:r>
              <a:rPr lang="en-US" dirty="0"/>
              <a:t>A database application</a:t>
            </a:r>
          </a:p>
          <a:p>
            <a:pPr lvl="1"/>
            <a:r>
              <a:rPr lang="en-US" dirty="0"/>
              <a:t>A new page in a database application</a:t>
            </a:r>
          </a:p>
          <a:p>
            <a:r>
              <a:rPr lang="en-US" sz="1100" kern="1200" baseline="0" dirty="0">
                <a:solidFill>
                  <a:schemeClr val="tx1"/>
                </a:solidFill>
                <a:latin typeface="+mn-lt"/>
                <a:ea typeface="+mn-ea"/>
                <a:cs typeface="+mn-cs"/>
              </a:rPr>
              <a:t>When you use the Create Application Wizard and add a report page, </a:t>
            </a:r>
            <a:r>
              <a:rPr lang="en-IN" sz="1100" b="0" i="0" u="none" strike="noStrike" kern="1200" dirty="0">
                <a:solidFill>
                  <a:schemeClr val="tx1"/>
                </a:solidFill>
                <a:effectLst/>
                <a:latin typeface="+mn-lt"/>
                <a:ea typeface="+mn-ea"/>
                <a:cs typeface="+mn-cs"/>
              </a:rPr>
              <a:t>supported reports include cards, faceted search, interactive report, classic report, multiple reports, and interactive grid.</a:t>
            </a:r>
            <a:endParaRPr lang="en-US" sz="1100" b="0" i="0" u="none" strike="noStrike" kern="1200" baseline="0" dirty="0">
              <a:solidFill>
                <a:schemeClr val="tx1"/>
              </a:solidFill>
              <a:effectLst/>
              <a:latin typeface="+mn-lt"/>
              <a:ea typeface="+mn-ea"/>
              <a:cs typeface="+mn-cs"/>
            </a:endParaRPr>
          </a:p>
          <a:p>
            <a:r>
              <a:rPr lang="en-IN" sz="1100" b="0" i="0" u="none" strike="noStrike" kern="1200" dirty="0">
                <a:solidFill>
                  <a:schemeClr val="tx1"/>
                </a:solidFill>
                <a:effectLst/>
                <a:latin typeface="+mn-lt"/>
                <a:ea typeface="+mn-ea"/>
                <a:cs typeface="+mn-cs"/>
              </a:rPr>
              <a:t>Use the Create Page Wizard to create a wide variety of reports on a local database or on an external data source.</a:t>
            </a:r>
            <a:r>
              <a:rPr lang="en-US" sz="1100" b="0" i="0" u="none" strike="noStrike" kern="1200" baseline="0" dirty="0">
                <a:solidFill>
                  <a:schemeClr val="tx1"/>
                </a:solidFill>
                <a:effectLst/>
                <a:latin typeface="+mn-lt"/>
                <a:ea typeface="+mn-ea"/>
                <a:cs typeface="+mn-cs"/>
              </a:rPr>
              <a:t>When you create a page using the Create Page Wizard, supported reports include </a:t>
            </a:r>
            <a:r>
              <a:rPr lang="en-IN" sz="1100" b="0" i="0" u="none" strike="noStrike" kern="1200" dirty="0">
                <a:solidFill>
                  <a:schemeClr val="tx1"/>
                </a:solidFill>
                <a:effectLst/>
                <a:latin typeface="+mn-lt"/>
                <a:ea typeface="+mn-ea"/>
                <a:cs typeface="+mn-cs"/>
              </a:rPr>
              <a:t>interactive report, interactive grid, faceted search, classic report, report with form, list view, column toggle report, or reflow report.</a:t>
            </a:r>
          </a:p>
          <a:p>
            <a:r>
              <a:rPr lang="en-IN" sz="1100" b="0" i="0" u="none" strike="noStrike" kern="1200" dirty="0">
                <a:solidFill>
                  <a:schemeClr val="tx1"/>
                </a:solidFill>
                <a:effectLst/>
                <a:latin typeface="+mn-lt"/>
                <a:ea typeface="+mn-ea"/>
                <a:cs typeface="+mn-cs"/>
              </a:rPr>
              <a:t>The slide shows the Create Application wizard in which you click the Add Page button to add a report page.</a:t>
            </a:r>
          </a:p>
          <a:p>
            <a:r>
              <a:rPr lang="en-IN" sz="1100" b="0" i="0" u="none" strike="noStrike" kern="1200" dirty="0">
                <a:solidFill>
                  <a:schemeClr val="tx1"/>
                </a:solidFill>
                <a:effectLst/>
                <a:latin typeface="+mn-lt"/>
                <a:ea typeface="+mn-ea"/>
                <a:cs typeface="+mn-cs"/>
              </a:rPr>
              <a:t>The slide also shows the Create Page wizard in which you select the Report component.</a:t>
            </a:r>
          </a:p>
          <a:p>
            <a:pPr lvl="0">
              <a:buFontTx/>
              <a:buNone/>
            </a:pPr>
            <a:r>
              <a:rPr lang="en-US" baseline="0" dirty="0"/>
              <a:t>See the next slide for more information about how to create a report region on a page. </a:t>
            </a:r>
            <a:endParaRPr lang="en-US" sz="11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250652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dirty="0"/>
              <a:t>You can also create a report as a region</a:t>
            </a:r>
            <a:r>
              <a:rPr lang="en-US" baseline="0" dirty="0"/>
              <a:t> on an existing page in an application. To do this, you view the page definition in page designer. Then, you create a report region by using any of the following options:</a:t>
            </a:r>
          </a:p>
          <a:p>
            <a:pPr lvl="1">
              <a:buFont typeface="Arial" pitchFamily="34" charset="0"/>
              <a:buChar char="•"/>
            </a:pPr>
            <a:r>
              <a:rPr lang="en-US" baseline="0" dirty="0"/>
              <a:t>Drag and drop a report region from the gallery</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aseline="0" dirty="0"/>
              <a:t>Use context menu under the Rendering tab. Click the Rendering tab on the left-pane, and then right-click Regions to view the context menu. Select Create Region</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aseline="0" dirty="0"/>
              <a:t>Use gallery context menu. Right</a:t>
            </a:r>
            <a:r>
              <a:rPr lang="en-US" sz="1100" kern="1200" baseline="0" dirty="0">
                <a:solidFill>
                  <a:schemeClr val="tx1"/>
                </a:solidFill>
                <a:latin typeface="+mn-lt"/>
                <a:ea typeface="+mn-ea"/>
                <a:cs typeface="+mn-cs"/>
              </a:rPr>
              <a:t>-click a report region in the gallery to view a context menu. From the Add To option, select the location where you want to add the report region on the page.</a:t>
            </a:r>
            <a:endParaRPr lang="en-US" dirty="0"/>
          </a:p>
          <a:p>
            <a:endParaRPr lang="en-US" sz="11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9873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sz="1100" kern="1200" baseline="0" dirty="0">
                <a:solidFill>
                  <a:schemeClr val="tx1"/>
                </a:solidFill>
                <a:latin typeface="+mn-lt"/>
                <a:ea typeface="+mn-ea"/>
                <a:cs typeface="+mn-cs"/>
              </a:rPr>
              <a:t>By running the Create Application Wizard, you can create a new application that contains one or multiple report pages.</a:t>
            </a:r>
            <a:r>
              <a:rPr lang="en-IN" sz="1100" b="0" i="0" u="none" strike="noStrike" kern="1200" baseline="0" dirty="0">
                <a:solidFill>
                  <a:schemeClr val="tx1"/>
                </a:solidFill>
                <a:effectLst/>
                <a:latin typeface="+mn-lt"/>
                <a:ea typeface="+mn-ea"/>
                <a:cs typeface="+mn-cs"/>
              </a:rPr>
              <a:t> </a:t>
            </a:r>
            <a:r>
              <a:rPr lang="en-IN" sz="1100" b="0" i="0" u="none" strike="noStrike" kern="1200" dirty="0">
                <a:solidFill>
                  <a:schemeClr val="tx1"/>
                </a:solidFill>
                <a:effectLst/>
                <a:latin typeface="+mn-lt"/>
                <a:ea typeface="+mn-ea"/>
                <a:cs typeface="+mn-cs"/>
              </a:rPr>
              <a:t>Supported report pages using the Create Application Wizard include cards, faceted search, interactive grid, interactive report, and classic report</a:t>
            </a:r>
            <a:r>
              <a:rPr lang="en-US" sz="1100" kern="1200" baseline="0" dirty="0">
                <a:solidFill>
                  <a:schemeClr val="tx1"/>
                </a:solidFill>
                <a:latin typeface="+mn-lt"/>
                <a:ea typeface="+mn-ea"/>
                <a:cs typeface="+mn-cs"/>
              </a:rPr>
              <a:t> The create application wizard has already been covered in detail in the lesson titled </a:t>
            </a:r>
            <a:r>
              <a:rPr lang="en-US" sz="1100" i="1" kern="1200" baseline="0" dirty="0">
                <a:solidFill>
                  <a:schemeClr val="tx1"/>
                </a:solidFill>
                <a:latin typeface="+mn-lt"/>
                <a:ea typeface="+mn-ea"/>
                <a:cs typeface="+mn-cs"/>
              </a:rPr>
              <a:t>Creating a Database Application</a:t>
            </a:r>
            <a:r>
              <a:rPr lang="en-US" sz="1100" kern="1200" baseline="0" dirty="0">
                <a:solidFill>
                  <a:schemeClr val="tx1"/>
                </a:solidFill>
                <a:latin typeface="+mn-lt"/>
                <a:ea typeface="+mn-ea"/>
                <a:cs typeface="+mn-cs"/>
              </a:rPr>
              <a:t>. </a:t>
            </a:r>
          </a:p>
          <a:p>
            <a:r>
              <a:rPr lang="en-US" sz="1100" kern="1200" baseline="0" dirty="0">
                <a:solidFill>
                  <a:schemeClr val="tx1"/>
                </a:solidFill>
                <a:latin typeface="+mn-lt"/>
                <a:ea typeface="+mn-ea"/>
                <a:cs typeface="+mn-cs"/>
              </a:rPr>
              <a:t>To create an interactive report or a classic report using the create application wizard, perform the following steps:</a:t>
            </a:r>
          </a:p>
          <a:p>
            <a:pPr marL="457200" lvl="1" indent="-228600">
              <a:buFont typeface="+mj-lt"/>
              <a:buAutoNum type="arabicPeriod"/>
            </a:pPr>
            <a:r>
              <a:rPr lang="en-US" sz="1050" kern="1200" baseline="0" dirty="0">
                <a:solidFill>
                  <a:schemeClr val="tx1"/>
                </a:solidFill>
                <a:latin typeface="+mn-lt"/>
                <a:ea typeface="+mn-ea"/>
                <a:cs typeface="+mn-cs"/>
              </a:rPr>
              <a:t>On your Workspace home page, click </a:t>
            </a:r>
            <a:r>
              <a:rPr lang="en-US" sz="1050" b="1" kern="1200" baseline="0" dirty="0">
                <a:solidFill>
                  <a:schemeClr val="tx1"/>
                </a:solidFill>
                <a:latin typeface="+mn-lt"/>
                <a:ea typeface="+mn-ea"/>
                <a:cs typeface="+mn-cs"/>
              </a:rPr>
              <a:t>App Builder </a:t>
            </a:r>
            <a:r>
              <a:rPr lang="en-US" sz="1050" kern="1200" baseline="0" dirty="0">
                <a:solidFill>
                  <a:schemeClr val="tx1"/>
                </a:solidFill>
                <a:latin typeface="+mn-lt"/>
                <a:ea typeface="+mn-ea"/>
                <a:cs typeface="+mn-cs"/>
              </a:rPr>
              <a:t>and then click </a:t>
            </a:r>
            <a:r>
              <a:rPr lang="en-US" sz="1050" b="1" kern="1200" baseline="0" dirty="0">
                <a:solidFill>
                  <a:schemeClr val="tx1"/>
                </a:solidFill>
                <a:latin typeface="+mn-lt"/>
                <a:ea typeface="+mn-ea"/>
                <a:cs typeface="+mn-cs"/>
              </a:rPr>
              <a:t>Create</a:t>
            </a:r>
            <a:r>
              <a:rPr lang="en-US" sz="1050" kern="1200" baseline="0" dirty="0">
                <a:solidFill>
                  <a:schemeClr val="tx1"/>
                </a:solidFill>
                <a:latin typeface="+mn-lt"/>
                <a:ea typeface="+mn-ea"/>
                <a:cs typeface="+mn-cs"/>
              </a:rPr>
              <a:t>. Select </a:t>
            </a:r>
            <a:r>
              <a:rPr lang="en-US" sz="1050" b="1" kern="1200" baseline="0" dirty="0">
                <a:solidFill>
                  <a:schemeClr val="tx1"/>
                </a:solidFill>
                <a:latin typeface="+mn-lt"/>
                <a:ea typeface="+mn-ea"/>
                <a:cs typeface="+mn-cs"/>
              </a:rPr>
              <a:t>New Application </a:t>
            </a:r>
            <a:r>
              <a:rPr lang="en-US" sz="1050" kern="1200" baseline="0" dirty="0">
                <a:solidFill>
                  <a:schemeClr val="tx1"/>
                </a:solidFill>
                <a:latin typeface="+mn-lt"/>
                <a:ea typeface="+mn-ea"/>
                <a:cs typeface="+mn-cs"/>
              </a:rPr>
              <a:t>and click </a:t>
            </a:r>
            <a:r>
              <a:rPr lang="en-US" sz="1050" b="1" kern="1200" baseline="0" dirty="0">
                <a:solidFill>
                  <a:schemeClr val="tx1"/>
                </a:solidFill>
                <a:latin typeface="+mn-lt"/>
                <a:ea typeface="+mn-ea"/>
                <a:cs typeface="+mn-cs"/>
              </a:rPr>
              <a:t>Next</a:t>
            </a:r>
            <a:r>
              <a:rPr lang="en-US" sz="1050" kern="1200" baseline="0" dirty="0">
                <a:solidFill>
                  <a:schemeClr val="tx1"/>
                </a:solidFill>
                <a:latin typeface="+mn-lt"/>
                <a:ea typeface="+mn-ea"/>
                <a:cs typeface="+mn-cs"/>
              </a:rPr>
              <a:t>. Enter a name for your application. Accept the remaining defaults and to add a page, click </a:t>
            </a:r>
            <a:r>
              <a:rPr lang="en-US" sz="1050" b="1" kern="1200" baseline="0" dirty="0">
                <a:solidFill>
                  <a:schemeClr val="tx1"/>
                </a:solidFill>
                <a:latin typeface="+mn-lt"/>
                <a:ea typeface="+mn-ea"/>
                <a:cs typeface="+mn-cs"/>
              </a:rPr>
              <a:t>Add Page</a:t>
            </a:r>
            <a:r>
              <a:rPr lang="en-US" sz="1050" kern="1200" baseline="0" dirty="0">
                <a:solidFill>
                  <a:schemeClr val="tx1"/>
                </a:solidFill>
                <a:latin typeface="+mn-lt"/>
                <a:ea typeface="+mn-ea"/>
                <a:cs typeface="+mn-cs"/>
              </a:rPr>
              <a:t>.</a:t>
            </a:r>
          </a:p>
          <a:p>
            <a:pPr marL="457200" lvl="1" indent="-228600">
              <a:buFont typeface="+mj-lt"/>
              <a:buAutoNum type="arabicPeriod"/>
            </a:pPr>
            <a:r>
              <a:rPr lang="en-US" sz="1050" kern="1200" baseline="0" dirty="0">
                <a:solidFill>
                  <a:schemeClr val="tx1"/>
                </a:solidFill>
                <a:latin typeface="+mn-lt"/>
                <a:ea typeface="+mn-ea"/>
                <a:cs typeface="+mn-cs"/>
              </a:rPr>
              <a:t>In the Add Page dialog, select a report of your choice and follow the on-screen instructions.</a:t>
            </a:r>
          </a:p>
          <a:p>
            <a:pPr marL="457200" lvl="1" indent="-228600">
              <a:buFont typeface="+mj-lt"/>
              <a:buAutoNum type="arabicPeriod"/>
            </a:pPr>
            <a:r>
              <a:rPr lang="en-US" sz="1050" kern="1200" baseline="0" dirty="0">
                <a:solidFill>
                  <a:schemeClr val="tx1"/>
                </a:solidFill>
                <a:latin typeface="+mn-lt"/>
                <a:ea typeface="+mn-ea"/>
                <a:cs typeface="+mn-cs"/>
              </a:rPr>
              <a:t>For example, in the slide, select Interactive Report. In the Add Report Page dialog, perform the following steps:</a:t>
            </a:r>
          </a:p>
          <a:p>
            <a:pPr marL="800100" lvl="3" indent="-228600">
              <a:buFont typeface="+mj-lt"/>
              <a:buAutoNum type="alphaLcParenR"/>
            </a:pPr>
            <a:r>
              <a:rPr lang="en-US" sz="900" kern="1200" baseline="0" dirty="0">
                <a:solidFill>
                  <a:schemeClr val="tx1"/>
                </a:solidFill>
                <a:latin typeface="+mn-lt"/>
                <a:ea typeface="+mn-ea"/>
                <a:cs typeface="+mn-cs"/>
              </a:rPr>
              <a:t>Enter a name for the report</a:t>
            </a:r>
          </a:p>
          <a:p>
            <a:pPr marL="800100" lvl="3" indent="-228600">
              <a:buFont typeface="+mj-lt"/>
              <a:buAutoNum type="alphaLcParenR"/>
            </a:pPr>
            <a:r>
              <a:rPr lang="en-IN" sz="900" b="0" i="0" u="none" strike="noStrike" kern="1200" dirty="0">
                <a:solidFill>
                  <a:schemeClr val="tx1"/>
                </a:solidFill>
                <a:effectLst/>
                <a:latin typeface="+mn-lt"/>
                <a:ea typeface="+mn-ea"/>
                <a:cs typeface="+mn-cs"/>
              </a:rPr>
              <a:t>Select an icon to display in the navigation menu for this page. </a:t>
            </a:r>
          </a:p>
          <a:p>
            <a:pPr marL="800100" lvl="3" indent="-228600">
              <a:buFont typeface="+mj-lt"/>
              <a:buAutoNum type="alphaLcParenR"/>
            </a:pPr>
            <a:r>
              <a:rPr lang="en-IN" sz="900" b="0" i="0" u="none" strike="noStrike" kern="1200" dirty="0">
                <a:solidFill>
                  <a:schemeClr val="tx1"/>
                </a:solidFill>
                <a:effectLst/>
                <a:latin typeface="+mn-lt"/>
                <a:ea typeface="+mn-ea"/>
                <a:cs typeface="+mn-cs"/>
              </a:rPr>
              <a:t>Select the source for the report: Table or View or SQL Query. What you select determines what displays next. In the slide example, you select Table or View.</a:t>
            </a:r>
          </a:p>
          <a:p>
            <a:pPr marL="800100" lvl="3" indent="-228600">
              <a:buFont typeface="+mj-lt"/>
              <a:buAutoNum type="alphaLcParenR"/>
            </a:pPr>
            <a:r>
              <a:rPr lang="en-IN" sz="900" b="0" i="0" u="none" strike="noStrike" kern="1200" dirty="0">
                <a:solidFill>
                  <a:schemeClr val="tx1"/>
                </a:solidFill>
                <a:effectLst/>
                <a:latin typeface="+mn-lt"/>
                <a:ea typeface="+mn-ea"/>
                <a:cs typeface="+mn-cs"/>
              </a:rPr>
              <a:t>Now, </a:t>
            </a:r>
            <a:r>
              <a:rPr lang="en-US" sz="900" b="0" i="0" u="none" strike="noStrike" kern="1200" baseline="0" dirty="0">
                <a:solidFill>
                  <a:schemeClr val="tx1"/>
                </a:solidFill>
                <a:effectLst/>
                <a:latin typeface="+mn-lt"/>
                <a:ea typeface="+mn-ea"/>
                <a:cs typeface="+mn-cs"/>
              </a:rPr>
              <a:t>s</a:t>
            </a:r>
            <a:r>
              <a:rPr lang="en-US" sz="900" kern="1200" baseline="0" dirty="0">
                <a:solidFill>
                  <a:schemeClr val="tx1"/>
                </a:solidFill>
                <a:latin typeface="+mn-lt"/>
                <a:ea typeface="+mn-ea"/>
                <a:cs typeface="+mn-cs"/>
              </a:rPr>
              <a:t>elect the type of report page you want to add: Interactive Report or Classic Report. In the slide example, you accept the default selection of Interactive Report.</a:t>
            </a:r>
          </a:p>
          <a:p>
            <a:pPr marL="800100" lvl="3" indent="-228600">
              <a:buFont typeface="+mj-lt"/>
              <a:buAutoNum type="alphaLcParenR"/>
            </a:pPr>
            <a:r>
              <a:rPr lang="en-US" sz="900" kern="1200" baseline="0" dirty="0">
                <a:solidFill>
                  <a:schemeClr val="tx1"/>
                </a:solidFill>
                <a:latin typeface="+mn-lt"/>
                <a:ea typeface="+mn-ea"/>
                <a:cs typeface="+mn-cs"/>
              </a:rPr>
              <a:t>Select the Table or View. In the slide example, you select EBA_DEMO_IR_EMP.</a:t>
            </a:r>
          </a:p>
          <a:p>
            <a:pPr marL="800100" lvl="3" indent="-228600">
              <a:buFont typeface="+mj-lt"/>
              <a:buAutoNum type="alphaLcParenR"/>
            </a:pPr>
            <a:r>
              <a:rPr lang="en-US" sz="900" kern="1200" baseline="0" dirty="0">
                <a:solidFill>
                  <a:schemeClr val="tx1"/>
                </a:solidFill>
                <a:latin typeface="+mn-lt"/>
                <a:ea typeface="+mn-ea"/>
                <a:cs typeface="+mn-cs"/>
              </a:rPr>
              <a:t>Optionally </a:t>
            </a:r>
            <a:r>
              <a:rPr lang="en-IN" sz="900" b="0" i="0" u="none" strike="noStrike" kern="1200" dirty="0">
                <a:solidFill>
                  <a:schemeClr val="tx1"/>
                </a:solidFill>
                <a:effectLst/>
                <a:latin typeface="+mn-lt"/>
                <a:ea typeface="+mn-ea"/>
                <a:cs typeface="+mn-cs"/>
              </a:rPr>
              <a:t>select the Include Form check box to include a linked form page to enable users to maintain the table values.</a:t>
            </a:r>
            <a:r>
              <a:rPr lang="en-US" sz="900" kern="1200" baseline="0" dirty="0">
                <a:solidFill>
                  <a:schemeClr val="tx1"/>
                </a:solidFill>
                <a:latin typeface="+mn-lt"/>
                <a:ea typeface="+mn-ea"/>
                <a:cs typeface="+mn-cs"/>
              </a:rPr>
              <a:t> </a:t>
            </a:r>
          </a:p>
          <a:p>
            <a:pPr marL="800100" lvl="3" indent="-228600">
              <a:buFont typeface="+mj-lt"/>
              <a:buAutoNum type="alphaLcParenR"/>
            </a:pPr>
            <a:r>
              <a:rPr lang="en-US" sz="900" kern="1200" baseline="0" dirty="0">
                <a:solidFill>
                  <a:schemeClr val="tx1"/>
                </a:solidFill>
                <a:latin typeface="+mn-lt"/>
                <a:ea typeface="+mn-ea"/>
                <a:cs typeface="+mn-cs"/>
              </a:rPr>
              <a:t>Expand Lookup Columns </a:t>
            </a:r>
            <a:r>
              <a:rPr lang="en-IN" sz="900" b="0" i="0" u="none" strike="noStrike" kern="1200" dirty="0">
                <a:solidFill>
                  <a:schemeClr val="tx1"/>
                </a:solidFill>
                <a:effectLst/>
                <a:latin typeface="+mn-lt"/>
                <a:ea typeface="+mn-ea"/>
                <a:cs typeface="+mn-cs"/>
              </a:rPr>
              <a:t>to see attributes for defining a lookup to another table. Use Lookup Columns to replace identifiers with a display column, such as showing the department name instead of the department number.</a:t>
            </a:r>
            <a:br>
              <a:rPr lang="en-IN" dirty="0"/>
            </a:br>
            <a:r>
              <a:rPr lang="en-IN" b="1" dirty="0"/>
              <a:t>Note</a:t>
            </a:r>
            <a:r>
              <a:rPr lang="en-IN" dirty="0"/>
              <a:t>: </a:t>
            </a:r>
            <a:r>
              <a:rPr lang="en-IN" sz="900" b="0" i="0" u="none" strike="noStrike" kern="1200" dirty="0">
                <a:solidFill>
                  <a:schemeClr val="tx1"/>
                </a:solidFill>
                <a:effectLst/>
                <a:latin typeface="+mn-lt"/>
                <a:ea typeface="+mn-ea"/>
                <a:cs typeface="+mn-cs"/>
              </a:rPr>
              <a:t>Lookup Columns only appears if the current page is based on a table or view and has foreign key constraints to another table</a:t>
            </a:r>
            <a:r>
              <a:rPr lang="en-IN" sz="900" b="0" i="1" u="none" strike="noStrike" kern="1200" dirty="0">
                <a:solidFill>
                  <a:schemeClr val="tx1"/>
                </a:solidFill>
                <a:effectLst/>
                <a:latin typeface="+mn-lt"/>
                <a:ea typeface="+mn-ea"/>
                <a:cs typeface="+mn-cs"/>
              </a:rPr>
              <a:t>.</a:t>
            </a:r>
            <a:endParaRPr lang="en-US" sz="900" b="0" i="0" u="none" strike="noStrike" kern="1200" baseline="0" dirty="0">
              <a:solidFill>
                <a:schemeClr val="tx1"/>
              </a:solidFill>
              <a:effectLst/>
              <a:latin typeface="+mn-lt"/>
              <a:ea typeface="+mn-ea"/>
              <a:cs typeface="+mn-cs"/>
            </a:endParaRPr>
          </a:p>
          <a:p>
            <a:pPr marL="800100" lvl="3" indent="-228600">
              <a:buFont typeface="+mj-lt"/>
              <a:buAutoNum type="alphaLcParenR"/>
            </a:pPr>
            <a:r>
              <a:rPr lang="en-IN" sz="900" b="0" i="0" u="none" strike="noStrike" kern="1200" dirty="0">
                <a:solidFill>
                  <a:schemeClr val="tx1"/>
                </a:solidFill>
                <a:effectLst/>
                <a:latin typeface="+mn-lt"/>
                <a:ea typeface="+mn-ea"/>
                <a:cs typeface="+mn-cs"/>
              </a:rPr>
              <a:t>Follow the on-screen instructions</a:t>
            </a:r>
            <a:r>
              <a:rPr lang="en-US" sz="750" kern="1200" baseline="0" dirty="0">
                <a:solidFill>
                  <a:schemeClr val="tx1"/>
                </a:solidFill>
                <a:latin typeface="+mn-lt"/>
                <a:ea typeface="+mn-ea"/>
                <a:cs typeface="+mn-cs"/>
              </a:rPr>
              <a:t> and then click </a:t>
            </a:r>
            <a:r>
              <a:rPr lang="en-US" sz="750" b="1" kern="1200" baseline="0" dirty="0">
                <a:solidFill>
                  <a:schemeClr val="tx1"/>
                </a:solidFill>
                <a:latin typeface="+mn-lt"/>
                <a:ea typeface="+mn-ea"/>
                <a:cs typeface="+mn-cs"/>
              </a:rPr>
              <a:t>Add Page</a:t>
            </a:r>
            <a:r>
              <a:rPr lang="en-US" sz="750" kern="1200" baseline="0" dirty="0">
                <a:solidFill>
                  <a:schemeClr val="tx1"/>
                </a:solidFill>
                <a:latin typeface="+mn-lt"/>
                <a:ea typeface="+mn-ea"/>
                <a:cs typeface="+mn-cs"/>
              </a:rPr>
              <a:t>. </a:t>
            </a:r>
          </a:p>
          <a:p>
            <a:pPr marL="800100" lvl="3" indent="-228600">
              <a:buFont typeface="+mj-lt"/>
              <a:buAutoNum type="alphaLcParenR"/>
            </a:pPr>
            <a:r>
              <a:rPr lang="en-US" sz="750" kern="1200" baseline="0" dirty="0">
                <a:solidFill>
                  <a:schemeClr val="tx1"/>
                </a:solidFill>
                <a:latin typeface="+mn-lt"/>
                <a:ea typeface="+mn-ea"/>
                <a:cs typeface="+mn-cs"/>
              </a:rPr>
              <a:t>Accept the defaults and click </a:t>
            </a:r>
            <a:r>
              <a:rPr lang="en-US" sz="750" b="1" kern="1200" baseline="0" dirty="0">
                <a:solidFill>
                  <a:schemeClr val="tx1"/>
                </a:solidFill>
                <a:latin typeface="+mn-lt"/>
                <a:ea typeface="+mn-ea"/>
                <a:cs typeface="+mn-cs"/>
              </a:rPr>
              <a:t>Create Application</a:t>
            </a:r>
            <a:r>
              <a:rPr lang="en-US" sz="750" kern="1200" baseline="0" dirty="0">
                <a:solidFill>
                  <a:schemeClr val="tx1"/>
                </a:solidFill>
                <a:latin typeface="+mn-lt"/>
                <a:ea typeface="+mn-ea"/>
                <a:cs typeface="+mn-cs"/>
              </a:rPr>
              <a:t>.</a:t>
            </a:r>
            <a:endParaRPr lang="en-US" sz="950" kern="1200" baseline="0" dirty="0">
              <a:solidFill>
                <a:schemeClr val="tx1"/>
              </a:solidFill>
              <a:latin typeface="+mn-lt"/>
              <a:ea typeface="+mn-ea"/>
              <a:cs typeface="+mn-cs"/>
            </a:endParaRPr>
          </a:p>
          <a:p>
            <a:endParaRPr lang="en-US" sz="1100" kern="1200" baseline="0" dirty="0">
              <a:solidFill>
                <a:schemeClr val="tx1"/>
              </a:solidFill>
              <a:latin typeface="+mn-lt"/>
              <a:ea typeface="+mn-ea"/>
              <a:cs typeface="+mn-cs"/>
            </a:endParaRPr>
          </a:p>
          <a:p>
            <a:r>
              <a:rPr lang="en-US" dirty="0"/>
              <a:t>You learn how to create an interactive grid by using the Create Application Wizard later in this lesson.</a:t>
            </a:r>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267634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baseline="0" dirty="0">
                <a:solidFill>
                  <a:schemeClr val="tx1"/>
                </a:solidFill>
                <a:latin typeface="+mn-lt"/>
                <a:ea typeface="+mn-ea"/>
                <a:cs typeface="+mn-cs"/>
              </a:rPr>
              <a:t>In an existing application, you use the Create Page Wizard, </a:t>
            </a:r>
            <a:r>
              <a:rPr lang="en-IN" sz="1100" b="0" i="0" u="none" strike="noStrike" kern="1200" dirty="0">
                <a:solidFill>
                  <a:schemeClr val="tx1"/>
                </a:solidFill>
                <a:effectLst/>
                <a:latin typeface="+mn-lt"/>
                <a:ea typeface="+mn-ea"/>
                <a:cs typeface="+mn-cs"/>
              </a:rPr>
              <a:t>to create a wide variety of reports. You can create reports on a local database or on an external data source. The Create Page Wizard supports reports such as interactive report, interactive grid, classic report, faceted search, report with form on table, list view, column toggle report, reflow report, or report on a web service.</a:t>
            </a:r>
            <a:endParaRPr lang="en-US" sz="1100" kern="1200" baseline="0" dirty="0">
              <a:solidFill>
                <a:schemeClr val="tx1"/>
              </a:solidFill>
              <a:latin typeface="+mn-lt"/>
              <a:ea typeface="+mn-ea"/>
              <a:cs typeface="+mn-cs"/>
            </a:endParaRPr>
          </a:p>
          <a:p>
            <a:r>
              <a:rPr lang="en-US" sz="1100" kern="1200" baseline="0" dirty="0">
                <a:solidFill>
                  <a:schemeClr val="tx1"/>
                </a:solidFill>
                <a:latin typeface="+mn-lt"/>
                <a:ea typeface="+mn-ea"/>
                <a:cs typeface="+mn-cs"/>
              </a:rPr>
              <a:t>To create a report as a new page, perform the following steps:</a:t>
            </a:r>
          </a:p>
          <a:p>
            <a:pPr marL="342900" lvl="1" indent="-228600">
              <a:buFont typeface="+mj-lt"/>
              <a:buAutoNum type="arabicPeriod"/>
            </a:pPr>
            <a:r>
              <a:rPr lang="en-US" kern="1200" baseline="0" dirty="0">
                <a:solidFill>
                  <a:schemeClr val="tx1"/>
                </a:solidFill>
                <a:latin typeface="+mn-lt"/>
                <a:ea typeface="+mn-ea"/>
                <a:cs typeface="+mn-cs"/>
              </a:rPr>
              <a:t>Navigate to your application home page. Click </a:t>
            </a:r>
            <a:r>
              <a:rPr lang="en-US" b="1" kern="1200" baseline="0" dirty="0">
                <a:solidFill>
                  <a:schemeClr val="tx1"/>
                </a:solidFill>
                <a:latin typeface="+mn-lt"/>
                <a:ea typeface="+mn-ea"/>
                <a:cs typeface="+mn-cs"/>
              </a:rPr>
              <a:t>Create Page</a:t>
            </a:r>
          </a:p>
          <a:p>
            <a:pPr marL="342900" lvl="1" indent="-228600">
              <a:buFont typeface="+mj-lt"/>
              <a:buAutoNum type="arabicPeriod"/>
            </a:pPr>
            <a:r>
              <a:rPr lang="en-US" kern="1200" baseline="0" dirty="0">
                <a:solidFill>
                  <a:schemeClr val="tx1"/>
                </a:solidFill>
                <a:latin typeface="+mn-lt"/>
                <a:ea typeface="+mn-ea"/>
                <a:cs typeface="+mn-cs"/>
              </a:rPr>
              <a:t>Select </a:t>
            </a:r>
            <a:r>
              <a:rPr lang="en-US" b="1" kern="1200" baseline="0" dirty="0">
                <a:solidFill>
                  <a:schemeClr val="tx1"/>
                </a:solidFill>
                <a:latin typeface="+mn-lt"/>
                <a:ea typeface="+mn-ea"/>
                <a:cs typeface="+mn-cs"/>
              </a:rPr>
              <a:t>Report</a:t>
            </a:r>
            <a:r>
              <a:rPr lang="en-US" kern="1200" baseline="0" dirty="0">
                <a:solidFill>
                  <a:schemeClr val="tx1"/>
                </a:solidFill>
                <a:latin typeface="+mn-lt"/>
                <a:ea typeface="+mn-ea"/>
                <a:cs typeface="+mn-cs"/>
              </a:rPr>
              <a:t> for page type and click </a:t>
            </a:r>
            <a:r>
              <a:rPr lang="en-US" b="1" kern="1200" baseline="0" dirty="0">
                <a:solidFill>
                  <a:schemeClr val="tx1"/>
                </a:solidFill>
                <a:latin typeface="+mn-lt"/>
                <a:ea typeface="+mn-ea"/>
                <a:cs typeface="+mn-cs"/>
              </a:rPr>
              <a:t>Next</a:t>
            </a:r>
          </a:p>
          <a:p>
            <a:pPr marL="342900" lvl="1" indent="-228600">
              <a:buFont typeface="+mj-lt"/>
              <a:buAutoNum type="arabicPeriod"/>
            </a:pPr>
            <a:r>
              <a:rPr lang="en-US" kern="1200" baseline="0" dirty="0">
                <a:solidFill>
                  <a:schemeClr val="tx1"/>
                </a:solidFill>
                <a:latin typeface="+mn-lt"/>
                <a:ea typeface="+mn-ea"/>
                <a:cs typeface="+mn-cs"/>
              </a:rPr>
              <a:t>Select a report type from the following options:</a:t>
            </a:r>
          </a:p>
          <a:p>
            <a:pPr marL="571500" lvl="3" indent="-114300">
              <a:buFont typeface="Arial" panose="020B0604020202020204" pitchFamily="34" charset="0"/>
              <a:buChar char="•"/>
            </a:pPr>
            <a:r>
              <a:rPr lang="en-US" kern="1200" baseline="0" dirty="0">
                <a:solidFill>
                  <a:schemeClr val="tx1"/>
                </a:solidFill>
                <a:latin typeface="+mn-lt"/>
                <a:ea typeface="+mn-ea"/>
                <a:cs typeface="+mn-cs"/>
              </a:rPr>
              <a:t>Interactive Report</a:t>
            </a:r>
          </a:p>
          <a:p>
            <a:pPr marL="571500" lvl="3" indent="-114300">
              <a:buFont typeface="Arial" panose="020B0604020202020204" pitchFamily="34" charset="0"/>
              <a:buChar char="•"/>
            </a:pPr>
            <a:r>
              <a:rPr lang="en-US" kern="1200" baseline="0" dirty="0">
                <a:solidFill>
                  <a:schemeClr val="tx1"/>
                </a:solidFill>
                <a:latin typeface="+mn-lt"/>
                <a:ea typeface="+mn-ea"/>
                <a:cs typeface="+mn-cs"/>
              </a:rPr>
              <a:t>Interactive Grid</a:t>
            </a:r>
          </a:p>
          <a:p>
            <a:pPr marL="571500" lvl="3" indent="-114300">
              <a:buFont typeface="Arial" panose="020B0604020202020204" pitchFamily="34" charset="0"/>
              <a:buChar char="•"/>
            </a:pPr>
            <a:r>
              <a:rPr lang="en-US" kern="1200" baseline="0" dirty="0">
                <a:solidFill>
                  <a:schemeClr val="tx1"/>
                </a:solidFill>
                <a:latin typeface="+mn-lt"/>
                <a:ea typeface="+mn-ea"/>
                <a:cs typeface="+mn-cs"/>
              </a:rPr>
              <a:t>Faceted Search</a:t>
            </a:r>
          </a:p>
          <a:p>
            <a:pPr marL="571500" lvl="3" indent="-114300">
              <a:buFont typeface="Arial" panose="020B0604020202020204" pitchFamily="34" charset="0"/>
              <a:buChar char="•"/>
            </a:pPr>
            <a:r>
              <a:rPr lang="en-US" kern="1200" baseline="0" dirty="0">
                <a:solidFill>
                  <a:schemeClr val="tx1"/>
                </a:solidFill>
                <a:latin typeface="+mn-lt"/>
                <a:ea typeface="+mn-ea"/>
                <a:cs typeface="+mn-cs"/>
              </a:rPr>
              <a:t>Classic Report</a:t>
            </a:r>
          </a:p>
          <a:p>
            <a:pPr marL="571500" lvl="3" indent="-114300">
              <a:buFont typeface="Arial" panose="020B0604020202020204" pitchFamily="34" charset="0"/>
              <a:buChar char="•"/>
            </a:pPr>
            <a:r>
              <a:rPr lang="en-US" kern="1200" baseline="0" dirty="0">
                <a:solidFill>
                  <a:schemeClr val="tx1"/>
                </a:solidFill>
                <a:latin typeface="+mn-lt"/>
                <a:ea typeface="+mn-ea"/>
                <a:cs typeface="+mn-cs"/>
              </a:rPr>
              <a:t>Report with Form</a:t>
            </a:r>
          </a:p>
          <a:p>
            <a:pPr marL="571500" lvl="3" indent="-114300">
              <a:buFont typeface="Arial" panose="020B0604020202020204" pitchFamily="34" charset="0"/>
              <a:buChar char="•"/>
            </a:pPr>
            <a:r>
              <a:rPr lang="en-US" kern="1200" baseline="0" dirty="0">
                <a:solidFill>
                  <a:schemeClr val="tx1"/>
                </a:solidFill>
                <a:latin typeface="+mn-lt"/>
                <a:ea typeface="+mn-ea"/>
                <a:cs typeface="+mn-cs"/>
              </a:rPr>
              <a:t>List View (optimized for mobile apps)</a:t>
            </a:r>
          </a:p>
          <a:p>
            <a:pPr marL="571500" lvl="3" indent="-114300">
              <a:buFont typeface="Arial" panose="020B0604020202020204" pitchFamily="34" charset="0"/>
              <a:buChar char="•"/>
            </a:pPr>
            <a:r>
              <a:rPr lang="en-US" kern="1200" baseline="0" dirty="0">
                <a:solidFill>
                  <a:schemeClr val="tx1"/>
                </a:solidFill>
                <a:latin typeface="+mn-lt"/>
                <a:ea typeface="+mn-ea"/>
                <a:cs typeface="+mn-cs"/>
              </a:rPr>
              <a:t>Column Toggle Report (optimized for mobile apps)</a:t>
            </a:r>
          </a:p>
          <a:p>
            <a:pPr marL="571500" lvl="3" indent="-114300">
              <a:buFont typeface="Arial" panose="020B0604020202020204" pitchFamily="34" charset="0"/>
              <a:buChar char="•"/>
            </a:pPr>
            <a:r>
              <a:rPr lang="en-US" kern="1200" baseline="0" dirty="0">
                <a:solidFill>
                  <a:schemeClr val="tx1"/>
                </a:solidFill>
                <a:latin typeface="+mn-lt"/>
                <a:ea typeface="+mn-ea"/>
                <a:cs typeface="+mn-cs"/>
              </a:rPr>
              <a:t>Reflow Report (optimized for mobile apps)</a:t>
            </a:r>
          </a:p>
          <a:p>
            <a:pPr marL="285750" lvl="2" indent="0">
              <a:buFont typeface="+mj-lt"/>
              <a:buNone/>
            </a:pPr>
            <a:r>
              <a:rPr lang="en-US" kern="1200" baseline="0" dirty="0">
                <a:solidFill>
                  <a:schemeClr val="tx1"/>
                </a:solidFill>
                <a:latin typeface="+mn-lt"/>
                <a:ea typeface="+mn-ea"/>
                <a:cs typeface="+mn-cs"/>
              </a:rPr>
              <a:t>Click </a:t>
            </a:r>
            <a:r>
              <a:rPr lang="en-US" b="1" kern="1200" baseline="0" dirty="0">
                <a:solidFill>
                  <a:schemeClr val="tx1"/>
                </a:solidFill>
                <a:latin typeface="+mn-lt"/>
                <a:ea typeface="+mn-ea"/>
                <a:cs typeface="+mn-cs"/>
              </a:rPr>
              <a:t>Next</a:t>
            </a:r>
            <a:r>
              <a:rPr lang="en-US" kern="1200" baseline="0" dirty="0">
                <a:solidFill>
                  <a:schemeClr val="tx1"/>
                </a:solidFill>
                <a:latin typeface="+mn-lt"/>
                <a:ea typeface="+mn-ea"/>
                <a:cs typeface="+mn-cs"/>
              </a:rPr>
              <a:t>. </a:t>
            </a:r>
            <a:r>
              <a:rPr lang="en-US" sz="950" kern="1200" baseline="0" dirty="0">
                <a:solidFill>
                  <a:schemeClr val="tx1"/>
                </a:solidFill>
                <a:latin typeface="+mn-lt"/>
                <a:ea typeface="+mn-ea"/>
                <a:cs typeface="+mn-cs"/>
              </a:rPr>
              <a:t>Follow the</a:t>
            </a:r>
            <a:r>
              <a:rPr lang="en-US" kern="1200" baseline="0" dirty="0">
                <a:solidFill>
                  <a:schemeClr val="tx1"/>
                </a:solidFill>
                <a:latin typeface="+mn-lt"/>
                <a:ea typeface="+mn-ea"/>
                <a:cs typeface="+mn-cs"/>
              </a:rPr>
              <a:t> on-screen instructions.</a:t>
            </a:r>
          </a:p>
          <a:p>
            <a:pPr marL="285750" lvl="2" indent="0">
              <a:buFont typeface="+mj-lt"/>
              <a:buNone/>
            </a:pPr>
            <a:endParaRPr lang="en-US" kern="1200" baseline="0" dirty="0">
              <a:solidFill>
                <a:schemeClr val="tx1"/>
              </a:solidFill>
              <a:latin typeface="+mn-lt"/>
              <a:ea typeface="+mn-ea"/>
              <a:cs typeface="+mn-cs"/>
            </a:endParaRPr>
          </a:p>
          <a:p>
            <a:pPr marL="0" lvl="0" indent="-114300">
              <a:buFont typeface="+mj-lt"/>
              <a:buNone/>
            </a:pPr>
            <a:r>
              <a:rPr lang="en-US" b="1" kern="1200" baseline="0" dirty="0">
                <a:solidFill>
                  <a:schemeClr val="tx1"/>
                </a:solidFill>
                <a:latin typeface="+mn-lt"/>
                <a:ea typeface="+mn-ea"/>
                <a:cs typeface="+mn-cs"/>
              </a:rPr>
              <a:t>Note</a:t>
            </a:r>
            <a:r>
              <a:rPr lang="en-US" kern="1200" baseline="0" dirty="0">
                <a:solidFill>
                  <a:schemeClr val="tx1"/>
                </a:solidFill>
                <a:latin typeface="+mn-lt"/>
                <a:ea typeface="+mn-ea"/>
                <a:cs typeface="+mn-cs"/>
              </a:rPr>
              <a:t>: </a:t>
            </a:r>
            <a:r>
              <a:rPr lang="en-IN" sz="1100" b="0" i="0" u="none" strike="noStrike" kern="1200" dirty="0">
                <a:solidFill>
                  <a:schemeClr val="tx1"/>
                </a:solidFill>
                <a:effectLst/>
                <a:latin typeface="+mn-lt"/>
                <a:ea typeface="+mn-ea"/>
                <a:cs typeface="+mn-cs"/>
              </a:rPr>
              <a:t>The slide describes how to create a report by running the Create Page Wizard from the Application home page. You can also run this wizard in Page Designer by clicking the </a:t>
            </a:r>
            <a:r>
              <a:rPr lang="en-IN" sz="1100" b="1" i="0" u="none" strike="noStrike" kern="1200" dirty="0">
                <a:solidFill>
                  <a:schemeClr val="tx1"/>
                </a:solidFill>
                <a:effectLst/>
                <a:latin typeface="+mn-lt"/>
                <a:ea typeface="+mn-ea"/>
                <a:cs typeface="+mn-cs"/>
              </a:rPr>
              <a:t>Create</a:t>
            </a:r>
            <a:r>
              <a:rPr lang="en-IN" sz="1100" b="0" i="0" u="none" strike="noStrike" kern="1200" dirty="0">
                <a:solidFill>
                  <a:schemeClr val="tx1"/>
                </a:solidFill>
                <a:effectLst/>
                <a:latin typeface="+mn-lt"/>
                <a:ea typeface="+mn-ea"/>
                <a:cs typeface="+mn-cs"/>
              </a:rPr>
              <a:t> menu and selecting </a:t>
            </a:r>
            <a:r>
              <a:rPr lang="en-IN" sz="1100" b="1" i="0" u="none" strike="noStrike" kern="1200" dirty="0">
                <a:solidFill>
                  <a:schemeClr val="tx1"/>
                </a:solidFill>
                <a:effectLst/>
                <a:latin typeface="+mn-lt"/>
                <a:ea typeface="+mn-ea"/>
                <a:cs typeface="+mn-cs"/>
              </a:rPr>
              <a:t>Page</a:t>
            </a:r>
            <a:r>
              <a:rPr lang="en-IN" sz="11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761986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94012" y="6477000"/>
            <a:ext cx="90678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4572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94012" y="6477000"/>
            <a:ext cx="90678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625989"/>
            <a:ext cx="11125200" cy="203200"/>
          </a:xfrm>
        </p:spPr>
        <p:txBody>
          <a:bodyPr/>
          <a:lstStyle/>
          <a:p>
            <a:r>
              <a:rPr lang="en-US" b="1" dirty="0"/>
              <a:t>Creating a Report Region in Page Designer</a:t>
            </a:r>
          </a:p>
        </p:txBody>
      </p:sp>
      <p:sp>
        <p:nvSpPr>
          <p:cNvPr id="10" name="Rectangle 9">
            <a:extLst>
              <a:ext uri="{FF2B5EF4-FFF2-40B4-BE49-F238E27FC236}">
                <a16:creationId xmlns:a16="http://schemas.microsoft.com/office/drawing/2014/main" id="{74C83413-5C4A-9B46-AC8D-29CAE22AA026}"/>
              </a:ext>
            </a:extLst>
          </p:cNvPr>
          <p:cNvSpPr/>
          <p:nvPr/>
        </p:nvSpPr>
        <p:spPr>
          <a:xfrm>
            <a:off x="337648" y="4822765"/>
            <a:ext cx="4191000" cy="341632"/>
          </a:xfrm>
          <a:prstGeom prst="rect">
            <a:avLst/>
          </a:prstGeom>
        </p:spPr>
        <p:txBody>
          <a:bodyPr wrap="square">
            <a:spAutoFit/>
          </a:bodyPr>
          <a:lstStyle/>
          <a:p>
            <a:pPr algn="ctr">
              <a:lnSpc>
                <a:spcPct val="90000"/>
              </a:lnSpc>
            </a:pPr>
            <a:r>
              <a:rPr lang="en-US" b="1" dirty="0">
                <a:solidFill>
                  <a:schemeClr val="accent3"/>
                </a:solidFill>
                <a:cs typeface="Arial" panose="020B0604020202020204" pitchFamily="34" charset="0"/>
              </a:rPr>
              <a:t>Dragging and dropping from the gallery</a:t>
            </a:r>
          </a:p>
        </p:txBody>
      </p:sp>
      <p:sp>
        <p:nvSpPr>
          <p:cNvPr id="11" name="Rectangle 10">
            <a:extLst>
              <a:ext uri="{FF2B5EF4-FFF2-40B4-BE49-F238E27FC236}">
                <a16:creationId xmlns:a16="http://schemas.microsoft.com/office/drawing/2014/main" id="{A4D2EF04-F321-F840-80FD-9E079386F663}"/>
              </a:ext>
            </a:extLst>
          </p:cNvPr>
          <p:cNvSpPr/>
          <p:nvPr/>
        </p:nvSpPr>
        <p:spPr>
          <a:xfrm>
            <a:off x="9772491" y="2976504"/>
            <a:ext cx="2133599" cy="341632"/>
          </a:xfrm>
          <a:prstGeom prst="rect">
            <a:avLst/>
          </a:prstGeom>
        </p:spPr>
        <p:txBody>
          <a:bodyPr wrap="square">
            <a:spAutoFit/>
          </a:bodyPr>
          <a:lstStyle/>
          <a:p>
            <a:pPr algn="ctr">
              <a:lnSpc>
                <a:spcPct val="90000"/>
              </a:lnSpc>
            </a:pPr>
            <a:r>
              <a:rPr lang="en-US" b="1" dirty="0">
                <a:solidFill>
                  <a:schemeClr val="accent3"/>
                </a:solidFill>
                <a:cs typeface="Arial" panose="020B0604020202020204" pitchFamily="34" charset="0"/>
              </a:rPr>
              <a:t>Using context menu</a:t>
            </a:r>
          </a:p>
        </p:txBody>
      </p:sp>
      <p:sp>
        <p:nvSpPr>
          <p:cNvPr id="12" name="Rectangle 11">
            <a:extLst>
              <a:ext uri="{FF2B5EF4-FFF2-40B4-BE49-F238E27FC236}">
                <a16:creationId xmlns:a16="http://schemas.microsoft.com/office/drawing/2014/main" id="{C255DA15-C911-A048-A4E6-4F3FE464805F}"/>
              </a:ext>
            </a:extLst>
          </p:cNvPr>
          <p:cNvSpPr/>
          <p:nvPr/>
        </p:nvSpPr>
        <p:spPr>
          <a:xfrm>
            <a:off x="4989904" y="4742120"/>
            <a:ext cx="3325673" cy="341632"/>
          </a:xfrm>
          <a:prstGeom prst="rect">
            <a:avLst/>
          </a:prstGeom>
        </p:spPr>
        <p:txBody>
          <a:bodyPr wrap="square">
            <a:spAutoFit/>
          </a:bodyPr>
          <a:lstStyle/>
          <a:p>
            <a:pPr algn="ctr">
              <a:lnSpc>
                <a:spcPct val="90000"/>
              </a:lnSpc>
            </a:pPr>
            <a:r>
              <a:rPr lang="en-US" b="1" dirty="0">
                <a:solidFill>
                  <a:schemeClr val="accent3"/>
                </a:solidFill>
                <a:cs typeface="Arial" panose="020B0604020202020204" pitchFamily="34" charset="0"/>
              </a:rPr>
              <a:t>Using gallery context menu</a:t>
            </a:r>
          </a:p>
        </p:txBody>
      </p:sp>
      <p:pic>
        <p:nvPicPr>
          <p:cNvPr id="4" name="Picture 3">
            <a:extLst>
              <a:ext uri="{FF2B5EF4-FFF2-40B4-BE49-F238E27FC236}">
                <a16:creationId xmlns:a16="http://schemas.microsoft.com/office/drawing/2014/main" id="{77D9F672-4A0C-E842-891E-7D67CF2819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1066800"/>
            <a:ext cx="4437513" cy="3675320"/>
          </a:xfrm>
          <a:prstGeom prst="rect">
            <a:avLst/>
          </a:prstGeom>
          <a:ln>
            <a:solidFill>
              <a:srgbClr val="000000"/>
            </a:solidFill>
          </a:ln>
        </p:spPr>
      </p:pic>
      <p:pic>
        <p:nvPicPr>
          <p:cNvPr id="8" name="Picture 7">
            <a:extLst>
              <a:ext uri="{FF2B5EF4-FFF2-40B4-BE49-F238E27FC236}">
                <a16:creationId xmlns:a16="http://schemas.microsoft.com/office/drawing/2014/main" id="{2587401A-0998-DA45-BA41-B489643E0E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46808" y="1066800"/>
            <a:ext cx="4648200" cy="3636039"/>
          </a:xfrm>
          <a:prstGeom prst="rect">
            <a:avLst/>
          </a:prstGeom>
          <a:ln>
            <a:solidFill>
              <a:srgbClr val="FF0000"/>
            </a:solidFill>
          </a:ln>
        </p:spPr>
      </p:pic>
      <p:pic>
        <p:nvPicPr>
          <p:cNvPr id="14" name="Picture 13">
            <a:extLst>
              <a:ext uri="{FF2B5EF4-FFF2-40B4-BE49-F238E27FC236}">
                <a16:creationId xmlns:a16="http://schemas.microsoft.com/office/drawing/2014/main" id="{5CF26F84-BF9B-4843-A788-FDF6628DE4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19666" y="3315009"/>
            <a:ext cx="2736850" cy="3015511"/>
          </a:xfrm>
          <a:prstGeom prst="rect">
            <a:avLst/>
          </a:prstGeom>
          <a:ln>
            <a:solidFill>
              <a:srgbClr val="FF0000"/>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33400"/>
            <a:ext cx="11125200" cy="279400"/>
          </a:xfrm>
        </p:spPr>
        <p:txBody>
          <a:bodyPr/>
          <a:lstStyle/>
          <a:p>
            <a:r>
              <a:rPr lang="en-US" b="1" dirty="0"/>
              <a:t>What is an Interactive Report?</a:t>
            </a:r>
          </a:p>
        </p:txBody>
      </p:sp>
      <p:pic>
        <p:nvPicPr>
          <p:cNvPr id="5" name="Picture 4">
            <a:extLst>
              <a:ext uri="{FF2B5EF4-FFF2-40B4-BE49-F238E27FC236}">
                <a16:creationId xmlns:a16="http://schemas.microsoft.com/office/drawing/2014/main" id="{9F388895-AA2D-B549-8324-06371217FB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6212" y="812800"/>
            <a:ext cx="9677400" cy="5355738"/>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an Interactive Report Region: Example</a:t>
            </a:r>
          </a:p>
        </p:txBody>
      </p:sp>
      <p:sp>
        <p:nvSpPr>
          <p:cNvPr id="14" name="Rectangle 18"/>
          <p:cNvSpPr txBox="1">
            <a:spLocks noChangeArrowheads="1"/>
          </p:cNvSpPr>
          <p:nvPr/>
        </p:nvSpPr>
        <p:spPr>
          <a:xfrm>
            <a:off x="3714884" y="1145768"/>
            <a:ext cx="3581400" cy="355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400" b="1" i="0" u="none" strike="noStrike" kern="1200" cap="none" spc="0" normalizeH="0" baseline="0" noProof="0" dirty="0">
                <a:ln>
                  <a:noFill/>
                </a:ln>
                <a:solidFill>
                  <a:schemeClr val="accent3"/>
                </a:solidFill>
                <a:effectLst/>
                <a:uLnTx/>
                <a:uFillTx/>
                <a:cs typeface="Arial" panose="020B0604020202020204" pitchFamily="34" charset="0"/>
              </a:rPr>
              <a:t>Using context menu</a:t>
            </a:r>
          </a:p>
        </p:txBody>
      </p:sp>
      <p:pic>
        <p:nvPicPr>
          <p:cNvPr id="4" name="Picture 3">
            <a:extLst>
              <a:ext uri="{FF2B5EF4-FFF2-40B4-BE49-F238E27FC236}">
                <a16:creationId xmlns:a16="http://schemas.microsoft.com/office/drawing/2014/main" id="{4D1A8C6D-FA1E-8941-B685-B43798594C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330" y="762000"/>
            <a:ext cx="3124167" cy="3210352"/>
          </a:xfrm>
          <a:prstGeom prst="rect">
            <a:avLst/>
          </a:prstGeom>
          <a:ln>
            <a:solidFill>
              <a:schemeClr val="accent1"/>
            </a:solidFill>
          </a:ln>
        </p:spPr>
      </p:pic>
      <p:pic>
        <p:nvPicPr>
          <p:cNvPr id="8" name="Picture 7">
            <a:extLst>
              <a:ext uri="{FF2B5EF4-FFF2-40B4-BE49-F238E27FC236}">
                <a16:creationId xmlns:a16="http://schemas.microsoft.com/office/drawing/2014/main" id="{9CD40174-C69E-C34F-99C7-EB8442C10D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2497" y="1826603"/>
            <a:ext cx="8223115" cy="4320974"/>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What is an Interactive Grid? </a:t>
            </a:r>
          </a:p>
        </p:txBody>
      </p:sp>
      <p:pic>
        <p:nvPicPr>
          <p:cNvPr id="5" name="Picture 4">
            <a:extLst>
              <a:ext uri="{FF2B5EF4-FFF2-40B4-BE49-F238E27FC236}">
                <a16:creationId xmlns:a16="http://schemas.microsoft.com/office/drawing/2014/main" id="{EE5CA812-85B0-A647-8D03-FE667310D6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910615"/>
            <a:ext cx="11276012" cy="5036770"/>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Understanding Interactive Grid: Key Features</a:t>
            </a:r>
          </a:p>
        </p:txBody>
      </p:sp>
      <p:grpSp>
        <p:nvGrpSpPr>
          <p:cNvPr id="762" name="Group 761"/>
          <p:cNvGrpSpPr/>
          <p:nvPr/>
        </p:nvGrpSpPr>
        <p:grpSpPr>
          <a:xfrm>
            <a:off x="5408612" y="2209800"/>
            <a:ext cx="6400800" cy="3797785"/>
            <a:chOff x="643216" y="1645531"/>
            <a:chExt cx="11014457" cy="5063713"/>
          </a:xfrm>
        </p:grpSpPr>
        <p:sp>
          <p:nvSpPr>
            <p:cNvPr id="384" name="Slide Number Placeholder 3"/>
            <p:cNvSpPr txBox="1">
              <a:spLocks/>
            </p:cNvSpPr>
            <p:nvPr/>
          </p:nvSpPr>
          <p:spPr>
            <a:xfrm>
              <a:off x="11535845" y="6586133"/>
              <a:ext cx="121828" cy="123111"/>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85" name="Shape 484"/>
            <p:cNvSpPr/>
            <p:nvPr/>
          </p:nvSpPr>
          <p:spPr>
            <a:xfrm flipV="1">
              <a:off x="1869954" y="2954127"/>
              <a:ext cx="0" cy="421289"/>
            </a:xfrm>
            <a:prstGeom prst="line">
              <a:avLst/>
            </a:prstGeom>
            <a:ln w="63500">
              <a:solidFill>
                <a:srgbClr val="F23A18"/>
              </a:solidFill>
              <a:miter lim="400000"/>
              <a:headEnd type="stealth"/>
            </a:ln>
          </p:spPr>
          <p:txBody>
            <a:bodyPr lIns="25374" tIns="25374" rIns="25374" bIns="25374" anchor="ctr"/>
            <a:lstStyle/>
            <a:p>
              <a:pPr>
                <a:defRPr sz="3200"/>
              </a:pPr>
              <a:endParaRPr sz="1598"/>
            </a:p>
          </p:txBody>
        </p:sp>
        <p:grpSp>
          <p:nvGrpSpPr>
            <p:cNvPr id="386" name="Group 576"/>
            <p:cNvGrpSpPr/>
            <p:nvPr/>
          </p:nvGrpSpPr>
          <p:grpSpPr>
            <a:xfrm>
              <a:off x="4762354" y="1645531"/>
              <a:ext cx="2436258" cy="1023193"/>
              <a:chOff x="0" y="0"/>
              <a:chExt cx="10404878" cy="5066007"/>
            </a:xfrm>
          </p:grpSpPr>
          <p:sp>
            <p:nvSpPr>
              <p:cNvPr id="387" name="Shape 531"/>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388" name="Shape 532"/>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389" name="Shape 533"/>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390" name="Shape 534"/>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391" name="Shape 535"/>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392" name="Shape 536"/>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393" name="Shape 537"/>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394" name="Shape 538"/>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395" name="Shape 539"/>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396" name="Shape 540"/>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397" name="Shape 541"/>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398" name="Shape 542"/>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399" name="Shape 543"/>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0" name="Shape 544"/>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01" name="Shape 545"/>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2" name="Shape 546"/>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3" name="Shape 547"/>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04" name="Shape 548"/>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05" name="Shape 549"/>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06" name="Shape 550"/>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07" name="Shape 551"/>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8" name="Shape 552"/>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09" name="Shape 553"/>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0" name="Shape 554"/>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1" name="Shape 555"/>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2" name="Shape 556"/>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3" name="Shape 557"/>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4" name="Shape 558"/>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5" name="Shape 559"/>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6" name="Shape 560"/>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17" name="Shape 561"/>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18" name="Shape 562"/>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19" name="Shape 563"/>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0" name="Shape 564"/>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1" name="Shape 565"/>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2" name="Shape 566"/>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3" name="Shape 567"/>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4" name="Shape 568"/>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5" name="Shape 569"/>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6" name="Shape 570"/>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7" name="Shape 571"/>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8" name="Shape 572"/>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29" name="Shape 573"/>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0" name="Shape 574"/>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1" name="Shape 575"/>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432" name="Shape 484"/>
            <p:cNvSpPr/>
            <p:nvPr/>
          </p:nvSpPr>
          <p:spPr>
            <a:xfrm flipV="1">
              <a:off x="4540608" y="2945220"/>
              <a:ext cx="0" cy="421289"/>
            </a:xfrm>
            <a:prstGeom prst="line">
              <a:avLst/>
            </a:prstGeom>
            <a:ln w="63500">
              <a:solidFill>
                <a:srgbClr val="F23A18"/>
              </a:solidFill>
              <a:miter lim="400000"/>
              <a:headEnd type="stealth"/>
            </a:ln>
          </p:spPr>
          <p:txBody>
            <a:bodyPr lIns="25374" tIns="25374" rIns="25374" bIns="25374" anchor="ctr"/>
            <a:lstStyle/>
            <a:p>
              <a:pPr>
                <a:defRPr sz="3200"/>
              </a:pPr>
              <a:endParaRPr sz="1598"/>
            </a:p>
          </p:txBody>
        </p:sp>
        <p:grpSp>
          <p:nvGrpSpPr>
            <p:cNvPr id="433" name="Group 576"/>
            <p:cNvGrpSpPr/>
            <p:nvPr/>
          </p:nvGrpSpPr>
          <p:grpSpPr>
            <a:xfrm>
              <a:off x="643216" y="3439244"/>
              <a:ext cx="2436258" cy="1023193"/>
              <a:chOff x="0" y="0"/>
              <a:chExt cx="10404878" cy="5066007"/>
            </a:xfrm>
          </p:grpSpPr>
          <p:sp>
            <p:nvSpPr>
              <p:cNvPr id="434" name="Shape 531"/>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5" name="Shape 532"/>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36" name="Shape 533"/>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7" name="Shape 534"/>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8" name="Shape 535"/>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39" name="Shape 536"/>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40" name="Shape 537"/>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41" name="Shape 538"/>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42" name="Shape 539"/>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43" name="Shape 540"/>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44" name="Shape 541"/>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45" name="Shape 542"/>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46" name="Shape 543"/>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47" name="Shape 544"/>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48" name="Shape 545"/>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49" name="Shape 546"/>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0" name="Shape 547"/>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51" name="Shape 548"/>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52" name="Shape 549"/>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53" name="Shape 550"/>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54" name="Shape 551"/>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5" name="Shape 552"/>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6" name="Shape 553"/>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7" name="Shape 554"/>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8" name="Shape 555"/>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59" name="Shape 556"/>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0" name="Shape 557"/>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1" name="Shape 558"/>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2" name="Shape 559"/>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3" name="Shape 560"/>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64" name="Shape 561"/>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5" name="Shape 562"/>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6" name="Shape 563"/>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7" name="Shape 564"/>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8" name="Shape 565"/>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69" name="Shape 566"/>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70" name="Shape 567"/>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71" name="Shape 568"/>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72" name="Shape 569"/>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73" name="Shape 570"/>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74" name="Shape 571"/>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75" name="Shape 572"/>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76" name="Shape 573"/>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77" name="Shape 574"/>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78" name="Shape 575"/>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479" name="Group 576"/>
            <p:cNvGrpSpPr/>
            <p:nvPr/>
          </p:nvGrpSpPr>
          <p:grpSpPr>
            <a:xfrm>
              <a:off x="3323516" y="3439244"/>
              <a:ext cx="2436258" cy="1023193"/>
              <a:chOff x="0" y="0"/>
              <a:chExt cx="10404878" cy="5066007"/>
            </a:xfrm>
          </p:grpSpPr>
          <p:sp>
            <p:nvSpPr>
              <p:cNvPr id="480" name="Shape 531"/>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81" name="Shape 532"/>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82" name="Shape 533"/>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83" name="Shape 534"/>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84" name="Shape 535"/>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85" name="Shape 536"/>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86" name="Shape 537"/>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87" name="Shape 538"/>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88" name="Shape 539"/>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89" name="Shape 540"/>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0" name="Shape 541"/>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1" name="Shape 542"/>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2" name="Shape 543"/>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3" name="Shape 544"/>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4" name="Shape 545"/>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5" name="Shape 546"/>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496" name="Shape 547"/>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7" name="Shape 548"/>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8" name="Shape 549"/>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499" name="Shape 550"/>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00" name="Shape 551"/>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1" name="Shape 552"/>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2" name="Shape 553"/>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3" name="Shape 554"/>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4" name="Shape 555"/>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5" name="Shape 556"/>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6" name="Shape 557"/>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7" name="Shape 558"/>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8" name="Shape 559"/>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09" name="Shape 560"/>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10" name="Shape 561"/>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1" name="Shape 562"/>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2" name="Shape 563"/>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3" name="Shape 564"/>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4" name="Shape 565"/>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5" name="Shape 566"/>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6" name="Shape 567"/>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7" name="Shape 568"/>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8" name="Shape 569"/>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19" name="Shape 570"/>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0" name="Shape 571"/>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1" name="Shape 572"/>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2" name="Shape 573"/>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3" name="Shape 574"/>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4" name="Shape 575"/>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525" name="Group 576"/>
            <p:cNvGrpSpPr/>
            <p:nvPr/>
          </p:nvGrpSpPr>
          <p:grpSpPr>
            <a:xfrm>
              <a:off x="2032782" y="5029086"/>
              <a:ext cx="2436258" cy="1023193"/>
              <a:chOff x="0" y="0"/>
              <a:chExt cx="10404878" cy="5066007"/>
            </a:xfrm>
          </p:grpSpPr>
          <p:sp>
            <p:nvSpPr>
              <p:cNvPr id="526" name="Shape 531"/>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7" name="Shape 532"/>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28" name="Shape 533"/>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29" name="Shape 534"/>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30" name="Shape 535"/>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31" name="Shape 536"/>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32" name="Shape 537"/>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33" name="Shape 538"/>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34" name="Shape 539"/>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35" name="Shape 540"/>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36" name="Shape 541"/>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37" name="Shape 542"/>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38" name="Shape 543"/>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39" name="Shape 544"/>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40" name="Shape 545"/>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1" name="Shape 546"/>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2" name="Shape 547"/>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43" name="Shape 548"/>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44" name="Shape 549"/>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45" name="Shape 550"/>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46" name="Shape 551"/>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7" name="Shape 552"/>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8" name="Shape 553"/>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49" name="Shape 554"/>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0" name="Shape 555"/>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1" name="Shape 556"/>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2" name="Shape 557"/>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3" name="Shape 558"/>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4" name="Shape 559"/>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5" name="Shape 560"/>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56" name="Shape 561"/>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7" name="Shape 562"/>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8" name="Shape 563"/>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59" name="Shape 564"/>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60" name="Shape 565"/>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61" name="Shape 566"/>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62" name="Shape 567"/>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63" name="Shape 568"/>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64" name="Shape 569"/>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65" name="Shape 570"/>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66" name="Shape 571"/>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67" name="Shape 572"/>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68" name="Shape 573"/>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69" name="Shape 574"/>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0" name="Shape 575"/>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571" name="Group 576"/>
            <p:cNvGrpSpPr/>
            <p:nvPr/>
          </p:nvGrpSpPr>
          <p:grpSpPr>
            <a:xfrm>
              <a:off x="6039284" y="3439244"/>
              <a:ext cx="2436258" cy="1023193"/>
              <a:chOff x="0" y="0"/>
              <a:chExt cx="10404878" cy="5066007"/>
            </a:xfrm>
          </p:grpSpPr>
          <p:sp>
            <p:nvSpPr>
              <p:cNvPr id="572" name="Shape 531"/>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73" name="Shape 532"/>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74" name="Shape 533"/>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75" name="Shape 534"/>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76" name="Shape 535"/>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77" name="Shape 536"/>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78" name="Shape 537"/>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79" name="Shape 538"/>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0" name="Shape 539"/>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1" name="Shape 540"/>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2" name="Shape 541"/>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3" name="Shape 542"/>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4" name="Shape 543"/>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5" name="Shape 544"/>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6" name="Shape 545"/>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7" name="Shape 546"/>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88" name="Shape 547"/>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89" name="Shape 548"/>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90" name="Shape 549"/>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91" name="Shape 550"/>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592" name="Shape 551"/>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3" name="Shape 552"/>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4" name="Shape 553"/>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5" name="Shape 554"/>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6" name="Shape 555"/>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7" name="Shape 556"/>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8" name="Shape 557"/>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599" name="Shape 558"/>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0" name="Shape 559"/>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1" name="Shape 560"/>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02" name="Shape 561"/>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3" name="Shape 562"/>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4" name="Shape 563"/>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5" name="Shape 564"/>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6" name="Shape 565"/>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7" name="Shape 566"/>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8" name="Shape 567"/>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09" name="Shape 568"/>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0" name="Shape 569"/>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1" name="Shape 570"/>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2" name="Shape 571"/>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3" name="Shape 572"/>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4" name="Shape 573"/>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5" name="Shape 574"/>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16" name="Shape 575"/>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grpSp>
          <p:nvGrpSpPr>
            <p:cNvPr id="617" name="Group 576"/>
            <p:cNvGrpSpPr/>
            <p:nvPr/>
          </p:nvGrpSpPr>
          <p:grpSpPr>
            <a:xfrm>
              <a:off x="4674057" y="5038901"/>
              <a:ext cx="2436258" cy="1023193"/>
              <a:chOff x="0" y="0"/>
              <a:chExt cx="10404878" cy="5066007"/>
            </a:xfrm>
          </p:grpSpPr>
          <p:sp>
            <p:nvSpPr>
              <p:cNvPr id="618" name="Shape 531"/>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19" name="Shape 532"/>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20" name="Shape 533"/>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21" name="Shape 534"/>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22" name="Shape 535"/>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23" name="Shape 536"/>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24" name="Shape 537"/>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25" name="Shape 538"/>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26" name="Shape 539"/>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27" name="Shape 540"/>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28" name="Shape 541"/>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29" name="Shape 542"/>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0" name="Shape 543"/>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1" name="Shape 544"/>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32" name="Shape 545"/>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3" name="Shape 546"/>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4" name="Shape 547"/>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35" name="Shape 548"/>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36" name="Shape 549"/>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37" name="Shape 550"/>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38" name="Shape 551"/>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39" name="Shape 552"/>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0" name="Shape 553"/>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1" name="Shape 554"/>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2" name="Shape 555"/>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3" name="Shape 556"/>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4" name="Shape 557"/>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5" name="Shape 558"/>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6" name="Shape 559"/>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7" name="Shape 560"/>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48" name="Shape 561"/>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49" name="Shape 562"/>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50" name="Shape 563"/>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51" name="Shape 564"/>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52" name="Shape 565"/>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53" name="Shape 566"/>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54" name="Shape 567"/>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55" name="Shape 568"/>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56" name="Shape 569"/>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57" name="Shape 570"/>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58" name="Shape 571"/>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59" name="Shape 572"/>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0" name="Shape 573"/>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1" name="Shape 574"/>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2" name="Shape 575"/>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663" name="Shape 484"/>
            <p:cNvSpPr/>
            <p:nvPr/>
          </p:nvSpPr>
          <p:spPr>
            <a:xfrm flipV="1">
              <a:off x="5270556" y="4543659"/>
              <a:ext cx="0" cy="421289"/>
            </a:xfrm>
            <a:prstGeom prst="line">
              <a:avLst/>
            </a:prstGeom>
            <a:ln w="63500">
              <a:solidFill>
                <a:srgbClr val="F23A18"/>
              </a:solidFill>
              <a:miter lim="400000"/>
              <a:headEnd type="stealth"/>
            </a:ln>
          </p:spPr>
          <p:txBody>
            <a:bodyPr lIns="25374" tIns="25374" rIns="25374" bIns="25374" anchor="ctr"/>
            <a:lstStyle/>
            <a:p>
              <a:pPr>
                <a:defRPr sz="3200"/>
              </a:pPr>
              <a:endParaRPr sz="1598"/>
            </a:p>
          </p:txBody>
        </p:sp>
        <p:sp>
          <p:nvSpPr>
            <p:cNvPr id="664" name="Shape 484"/>
            <p:cNvSpPr/>
            <p:nvPr/>
          </p:nvSpPr>
          <p:spPr>
            <a:xfrm flipV="1">
              <a:off x="3854853" y="4545187"/>
              <a:ext cx="0" cy="421289"/>
            </a:xfrm>
            <a:prstGeom prst="line">
              <a:avLst/>
            </a:prstGeom>
            <a:ln w="63500">
              <a:solidFill>
                <a:srgbClr val="F23A18"/>
              </a:solidFill>
              <a:miter lim="400000"/>
              <a:headEnd type="stealth"/>
            </a:ln>
          </p:spPr>
          <p:txBody>
            <a:bodyPr lIns="25374" tIns="25374" rIns="25374" bIns="25374" anchor="ctr"/>
            <a:lstStyle/>
            <a:p>
              <a:pPr>
                <a:defRPr sz="3200"/>
              </a:pPr>
              <a:endParaRPr sz="1598"/>
            </a:p>
          </p:txBody>
        </p:sp>
        <p:grpSp>
          <p:nvGrpSpPr>
            <p:cNvPr id="665" name="Group 576"/>
            <p:cNvGrpSpPr/>
            <p:nvPr/>
          </p:nvGrpSpPr>
          <p:grpSpPr>
            <a:xfrm>
              <a:off x="8784837" y="3462373"/>
              <a:ext cx="2436258" cy="1023193"/>
              <a:chOff x="0" y="0"/>
              <a:chExt cx="10404878" cy="5066007"/>
            </a:xfrm>
          </p:grpSpPr>
          <p:sp>
            <p:nvSpPr>
              <p:cNvPr id="666" name="Shape 531"/>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67" name="Shape 532"/>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68" name="Shape 533"/>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69" name="Shape 534"/>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0" name="Shape 535"/>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1" name="Shape 536"/>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2" name="Shape 537"/>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3" name="Shape 538"/>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4" name="Shape 539"/>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5" name="Shape 540"/>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6" name="Shape 541"/>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7" name="Shape 542"/>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8" name="Shape 543"/>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79" name="Shape 544"/>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80" name="Shape 545"/>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1" name="Shape 546"/>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2" name="Shape 547"/>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83" name="Shape 548"/>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84" name="Shape 549"/>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85" name="Shape 550"/>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86" name="Shape 551"/>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7" name="Shape 552"/>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8" name="Shape 553"/>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89" name="Shape 554"/>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0" name="Shape 555"/>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1" name="Shape 556"/>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2" name="Shape 557"/>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3" name="Shape 558"/>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4" name="Shape 559"/>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5" name="Shape 560"/>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696" name="Shape 561"/>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97" name="Shape 562"/>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98" name="Shape 563"/>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699" name="Shape 564"/>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0" name="Shape 565"/>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1" name="Shape 566"/>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2" name="Shape 567"/>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3" name="Shape 568"/>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4" name="Shape 569"/>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5" name="Shape 570"/>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6" name="Shape 571"/>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7" name="Shape 572"/>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8" name="Shape 573"/>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09" name="Shape 574"/>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0" name="Shape 575"/>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711" name="Shape 484"/>
            <p:cNvSpPr/>
            <p:nvPr/>
          </p:nvSpPr>
          <p:spPr>
            <a:xfrm flipV="1">
              <a:off x="7258668" y="2961056"/>
              <a:ext cx="0" cy="421289"/>
            </a:xfrm>
            <a:prstGeom prst="line">
              <a:avLst/>
            </a:prstGeom>
            <a:ln w="63500">
              <a:solidFill>
                <a:srgbClr val="F23A18"/>
              </a:solidFill>
              <a:miter lim="400000"/>
              <a:headEnd type="stealth"/>
            </a:ln>
          </p:spPr>
          <p:txBody>
            <a:bodyPr lIns="25374" tIns="25374" rIns="25374" bIns="25374" anchor="ctr"/>
            <a:lstStyle/>
            <a:p>
              <a:pPr>
                <a:defRPr sz="3200"/>
              </a:pPr>
              <a:endParaRPr sz="1598"/>
            </a:p>
          </p:txBody>
        </p:sp>
        <p:sp>
          <p:nvSpPr>
            <p:cNvPr id="712" name="Shape 484"/>
            <p:cNvSpPr/>
            <p:nvPr/>
          </p:nvSpPr>
          <p:spPr>
            <a:xfrm flipV="1">
              <a:off x="10010069" y="2976890"/>
              <a:ext cx="0" cy="421289"/>
            </a:xfrm>
            <a:prstGeom prst="line">
              <a:avLst/>
            </a:prstGeom>
            <a:ln w="63500">
              <a:solidFill>
                <a:srgbClr val="F23A18"/>
              </a:solidFill>
              <a:miter lim="400000"/>
              <a:headEnd type="stealth"/>
            </a:ln>
          </p:spPr>
          <p:txBody>
            <a:bodyPr lIns="25374" tIns="25374" rIns="25374" bIns="25374" anchor="ctr"/>
            <a:lstStyle/>
            <a:p>
              <a:pPr>
                <a:defRPr sz="3200"/>
              </a:pPr>
              <a:endParaRPr sz="1598"/>
            </a:p>
          </p:txBody>
        </p:sp>
        <p:sp>
          <p:nvSpPr>
            <p:cNvPr id="713" name="Shape 484"/>
            <p:cNvSpPr/>
            <p:nvPr/>
          </p:nvSpPr>
          <p:spPr>
            <a:xfrm flipH="1">
              <a:off x="1858077" y="2966770"/>
              <a:ext cx="8174736" cy="10947"/>
            </a:xfrm>
            <a:prstGeom prst="line">
              <a:avLst/>
            </a:prstGeom>
            <a:ln w="63500">
              <a:solidFill>
                <a:srgbClr val="F23A18"/>
              </a:solidFill>
              <a:miter lim="400000"/>
              <a:headEnd type="none"/>
            </a:ln>
          </p:spPr>
          <p:txBody>
            <a:bodyPr lIns="25374" tIns="25374" rIns="25374" bIns="25374" anchor="ctr"/>
            <a:lstStyle/>
            <a:p>
              <a:pPr>
                <a:defRPr sz="3200"/>
              </a:pPr>
              <a:endParaRPr sz="1598"/>
            </a:p>
          </p:txBody>
        </p:sp>
        <p:sp>
          <p:nvSpPr>
            <p:cNvPr id="714" name="Shape 484"/>
            <p:cNvSpPr/>
            <p:nvPr/>
          </p:nvSpPr>
          <p:spPr>
            <a:xfrm flipH="1" flipV="1">
              <a:off x="5929759" y="2695249"/>
              <a:ext cx="1" cy="269968"/>
            </a:xfrm>
            <a:prstGeom prst="line">
              <a:avLst/>
            </a:prstGeom>
            <a:ln w="63500">
              <a:solidFill>
                <a:srgbClr val="F23A18"/>
              </a:solidFill>
              <a:miter lim="400000"/>
              <a:headEnd type="none"/>
            </a:ln>
          </p:spPr>
          <p:txBody>
            <a:bodyPr lIns="25374" tIns="25374" rIns="25374" bIns="25374" anchor="ctr"/>
            <a:lstStyle/>
            <a:p>
              <a:pPr>
                <a:defRPr sz="3200"/>
              </a:pPr>
              <a:endParaRPr sz="1598"/>
            </a:p>
          </p:txBody>
        </p:sp>
        <p:grpSp>
          <p:nvGrpSpPr>
            <p:cNvPr id="715" name="Group 576"/>
            <p:cNvGrpSpPr/>
            <p:nvPr/>
          </p:nvGrpSpPr>
          <p:grpSpPr>
            <a:xfrm>
              <a:off x="8760997" y="5038901"/>
              <a:ext cx="2436258" cy="1023193"/>
              <a:chOff x="0" y="0"/>
              <a:chExt cx="10404878" cy="5066007"/>
            </a:xfrm>
          </p:grpSpPr>
          <p:sp>
            <p:nvSpPr>
              <p:cNvPr id="716" name="Shape 531"/>
              <p:cNvSpPr/>
              <p:nvPr/>
            </p:nvSpPr>
            <p:spPr>
              <a:xfrm flipV="1">
                <a:off x="501691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17" name="Shape 532"/>
              <p:cNvSpPr/>
              <p:nvPr/>
            </p:nvSpPr>
            <p:spPr>
              <a:xfrm>
                <a:off x="0" y="0"/>
                <a:ext cx="10404879" cy="5066008"/>
              </a:xfrm>
              <a:prstGeom prst="rect">
                <a:avLst/>
              </a:prstGeom>
              <a:noFill/>
              <a:ln w="508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18" name="Shape 533"/>
              <p:cNvSpPr/>
              <p:nvPr/>
            </p:nvSpPr>
            <p:spPr>
              <a:xfrm>
                <a:off x="4496" y="808951"/>
                <a:ext cx="10395885" cy="1"/>
              </a:xfrm>
              <a:prstGeom prst="line">
                <a:avLst/>
              </a:prstGeom>
              <a:noFill/>
              <a:ln w="254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19" name="Shape 534"/>
              <p:cNvSpPr/>
              <p:nvPr/>
            </p:nvSpPr>
            <p:spPr>
              <a:xfrm>
                <a:off x="4495" y="1192501"/>
                <a:ext cx="10395887"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0" name="Shape 535"/>
              <p:cNvSpPr/>
              <p:nvPr/>
            </p:nvSpPr>
            <p:spPr>
              <a:xfrm>
                <a:off x="4494" y="1576051"/>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1" name="Shape 536"/>
              <p:cNvSpPr/>
              <p:nvPr/>
            </p:nvSpPr>
            <p:spPr>
              <a:xfrm>
                <a:off x="4494" y="1959601"/>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2" name="Shape 537"/>
              <p:cNvSpPr/>
              <p:nvPr/>
            </p:nvSpPr>
            <p:spPr>
              <a:xfrm>
                <a:off x="4494" y="23431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3" name="Shape 538"/>
              <p:cNvSpPr/>
              <p:nvPr/>
            </p:nvSpPr>
            <p:spPr>
              <a:xfrm>
                <a:off x="4495" y="2726702"/>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4" name="Shape 539"/>
              <p:cNvSpPr/>
              <p:nvPr/>
            </p:nvSpPr>
            <p:spPr>
              <a:xfrm>
                <a:off x="4494" y="3110252"/>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5" name="Shape 540"/>
              <p:cNvSpPr/>
              <p:nvPr/>
            </p:nvSpPr>
            <p:spPr>
              <a:xfrm>
                <a:off x="4494" y="34938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6" name="Shape 541"/>
              <p:cNvSpPr/>
              <p:nvPr/>
            </p:nvSpPr>
            <p:spPr>
              <a:xfrm>
                <a:off x="4495" y="3877353"/>
                <a:ext cx="10395888"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7" name="Shape 542"/>
              <p:cNvSpPr/>
              <p:nvPr/>
            </p:nvSpPr>
            <p:spPr>
              <a:xfrm>
                <a:off x="4494" y="4260903"/>
                <a:ext cx="10395890"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8" name="Shape 543"/>
              <p:cNvSpPr/>
              <p:nvPr/>
            </p:nvSpPr>
            <p:spPr>
              <a:xfrm>
                <a:off x="4495" y="4644454"/>
                <a:ext cx="10395889" cy="1"/>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29" name="Shape 544"/>
              <p:cNvSpPr/>
              <p:nvPr/>
            </p:nvSpPr>
            <p:spPr>
              <a:xfrm>
                <a:off x="325610" y="229607"/>
                <a:ext cx="3835504"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0" name="Shape 545"/>
              <p:cNvSpPr/>
              <p:nvPr/>
            </p:nvSpPr>
            <p:spPr>
              <a:xfrm flipV="1">
                <a:off x="624902"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1" name="Shape 546"/>
              <p:cNvSpPr/>
              <p:nvPr/>
            </p:nvSpPr>
            <p:spPr>
              <a:xfrm flipV="1">
                <a:off x="3875491" y="229605"/>
                <a:ext cx="1" cy="314598"/>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2" name="Shape 547"/>
              <p:cNvSpPr/>
              <p:nvPr/>
            </p:nvSpPr>
            <p:spPr>
              <a:xfrm>
                <a:off x="4234232"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3" name="Shape 548"/>
              <p:cNvSpPr/>
              <p:nvPr/>
            </p:nvSpPr>
            <p:spPr>
              <a:xfrm>
                <a:off x="4985815"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4" name="Shape 549"/>
              <p:cNvSpPr/>
              <p:nvPr/>
            </p:nvSpPr>
            <p:spPr>
              <a:xfrm>
                <a:off x="5737400" y="225760"/>
                <a:ext cx="678466" cy="314595"/>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5" name="Shape 550"/>
              <p:cNvSpPr/>
              <p:nvPr/>
            </p:nvSpPr>
            <p:spPr>
              <a:xfrm>
                <a:off x="6488983"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36" name="Shape 551"/>
              <p:cNvSpPr/>
              <p:nvPr/>
            </p:nvSpPr>
            <p:spPr>
              <a:xfrm flipV="1">
                <a:off x="226683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7" name="Shape 552"/>
              <p:cNvSpPr/>
              <p:nvPr/>
            </p:nvSpPr>
            <p:spPr>
              <a:xfrm flipV="1">
                <a:off x="3184809"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8" name="Shape 553"/>
              <p:cNvSpPr/>
              <p:nvPr/>
            </p:nvSpPr>
            <p:spPr>
              <a:xfrm flipV="1">
                <a:off x="4098936"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39" name="Shape 554"/>
              <p:cNvSpPr/>
              <p:nvPr/>
            </p:nvSpPr>
            <p:spPr>
              <a:xfrm flipV="1">
                <a:off x="43858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0" name="Shape 555"/>
              <p:cNvSpPr/>
              <p:nvPr/>
            </p:nvSpPr>
            <p:spPr>
              <a:xfrm flipV="1">
                <a:off x="11161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1" name="Shape 556"/>
              <p:cNvSpPr/>
              <p:nvPr/>
            </p:nvSpPr>
            <p:spPr>
              <a:xfrm flipV="1">
                <a:off x="5934885"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2" name="Shape 557"/>
              <p:cNvSpPr/>
              <p:nvPr/>
            </p:nvSpPr>
            <p:spPr>
              <a:xfrm flipV="1">
                <a:off x="6849012"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3" name="Shape 558"/>
              <p:cNvSpPr/>
              <p:nvPr/>
            </p:nvSpPr>
            <p:spPr>
              <a:xfrm flipV="1">
                <a:off x="7770833"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4" name="Shape 559"/>
              <p:cNvSpPr/>
              <p:nvPr/>
            </p:nvSpPr>
            <p:spPr>
              <a:xfrm flipV="1">
                <a:off x="8677267"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5" name="Shape 560"/>
              <p:cNvSpPr/>
              <p:nvPr/>
            </p:nvSpPr>
            <p:spPr>
              <a:xfrm flipV="1">
                <a:off x="9583700" y="801258"/>
                <a:ext cx="1" cy="3850890"/>
              </a:xfrm>
              <a:prstGeom prst="line">
                <a:avLst/>
              </a:prstGeom>
              <a:noFill/>
              <a:ln w="12700" cap="flat">
                <a:solidFill>
                  <a:srgbClr val="797979"/>
                </a:solidFill>
                <a:prstDash val="solid"/>
                <a:miter lim="400000"/>
              </a:ln>
              <a:effectLst/>
            </p:spPr>
            <p:txBody>
              <a:bodyPr wrap="square" lIns="25374" tIns="25374" rIns="25374" bIns="25374" numCol="1" anchor="ctr">
                <a:noAutofit/>
              </a:bodyPr>
              <a:lstStyle/>
              <a:p>
                <a:pPr>
                  <a:defRPr sz="3200"/>
                </a:pPr>
                <a:endParaRPr sz="1598"/>
              </a:p>
            </p:txBody>
          </p:sp>
          <p:sp>
            <p:nvSpPr>
              <p:cNvPr id="746" name="Shape 561"/>
              <p:cNvSpPr/>
              <p:nvPr/>
            </p:nvSpPr>
            <p:spPr>
              <a:xfrm>
                <a:off x="9400801" y="229607"/>
                <a:ext cx="678466" cy="314594"/>
              </a:xfrm>
              <a:prstGeom prst="rect">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47" name="Shape 562"/>
              <p:cNvSpPr/>
              <p:nvPr/>
            </p:nvSpPr>
            <p:spPr>
              <a:xfrm>
                <a:off x="10025530"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48" name="Shape 563"/>
              <p:cNvSpPr/>
              <p:nvPr/>
            </p:nvSpPr>
            <p:spPr>
              <a:xfrm>
                <a:off x="9768509" y="4741379"/>
                <a:ext cx="200076" cy="200171"/>
              </a:xfrm>
              <a:prstGeom prst="ellipse">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49" name="Shape 564"/>
              <p:cNvSpPr/>
              <p:nvPr/>
            </p:nvSpPr>
            <p:spPr>
              <a:xfrm rot="2682426">
                <a:off x="9840927" y="4793460"/>
                <a:ext cx="80494" cy="8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0" name="Shape 565"/>
              <p:cNvSpPr/>
              <p:nvPr/>
            </p:nvSpPr>
            <p:spPr>
              <a:xfrm rot="13506393">
                <a:off x="10075681" y="4797404"/>
                <a:ext cx="73375" cy="76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1" name="Shape 566"/>
              <p:cNvSpPr/>
              <p:nvPr/>
            </p:nvSpPr>
            <p:spPr>
              <a:xfrm>
                <a:off x="140338" y="919951"/>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2" name="Shape 567"/>
              <p:cNvSpPr/>
              <p:nvPr/>
            </p:nvSpPr>
            <p:spPr>
              <a:xfrm>
                <a:off x="140338" y="1299654"/>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3" name="Shape 568"/>
              <p:cNvSpPr/>
              <p:nvPr/>
            </p:nvSpPr>
            <p:spPr>
              <a:xfrm>
                <a:off x="140338" y="1679357"/>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4" name="Shape 569"/>
              <p:cNvSpPr/>
              <p:nvPr/>
            </p:nvSpPr>
            <p:spPr>
              <a:xfrm>
                <a:off x="140338" y="20706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5" name="Shape 570"/>
              <p:cNvSpPr/>
              <p:nvPr/>
            </p:nvSpPr>
            <p:spPr>
              <a:xfrm>
                <a:off x="140338" y="2450304"/>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6" name="Shape 571"/>
              <p:cNvSpPr/>
              <p:nvPr/>
            </p:nvSpPr>
            <p:spPr>
              <a:xfrm>
                <a:off x="140338" y="398450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7" name="Shape 572"/>
              <p:cNvSpPr/>
              <p:nvPr/>
            </p:nvSpPr>
            <p:spPr>
              <a:xfrm>
                <a:off x="140338" y="3600955"/>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8" name="Shape 573"/>
              <p:cNvSpPr/>
              <p:nvPr/>
            </p:nvSpPr>
            <p:spPr>
              <a:xfrm>
                <a:off x="140338" y="3219329"/>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59" name="Shape 574"/>
              <p:cNvSpPr/>
              <p:nvPr/>
            </p:nvSpPr>
            <p:spPr>
              <a:xfrm>
                <a:off x="140338" y="2837702"/>
                <a:ext cx="164341" cy="165398"/>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sp>
            <p:nvSpPr>
              <p:cNvPr id="760" name="Shape 575"/>
              <p:cNvSpPr/>
              <p:nvPr/>
            </p:nvSpPr>
            <p:spPr>
              <a:xfrm>
                <a:off x="140338" y="4368056"/>
                <a:ext cx="164341" cy="165399"/>
              </a:xfrm>
              <a:prstGeom prst="roundRect">
                <a:avLst>
                  <a:gd name="adj" fmla="val 15097"/>
                </a:avLst>
              </a:prstGeom>
              <a:noFill/>
              <a:ln w="12700" cap="flat">
                <a:solidFill>
                  <a:srgbClr val="85888D"/>
                </a:solidFill>
                <a:prstDash val="solid"/>
                <a:miter lim="400000"/>
              </a:ln>
              <a:effectLst/>
            </p:spPr>
            <p:txBody>
              <a:bodyPr wrap="square" lIns="25374" tIns="25374" rIns="25374" bIns="25374" numCol="1" anchor="ctr">
                <a:noAutofit/>
              </a:bodyPr>
              <a:lstStyle/>
              <a:p>
                <a:pPr>
                  <a:defRPr sz="3200"/>
                </a:pPr>
                <a:endParaRPr sz="1598"/>
              </a:p>
            </p:txBody>
          </p:sp>
        </p:grpSp>
        <p:sp>
          <p:nvSpPr>
            <p:cNvPr id="761" name="Shape 484"/>
            <p:cNvSpPr/>
            <p:nvPr/>
          </p:nvSpPr>
          <p:spPr>
            <a:xfrm flipV="1">
              <a:off x="10004139" y="4543659"/>
              <a:ext cx="0" cy="421289"/>
            </a:xfrm>
            <a:prstGeom prst="line">
              <a:avLst/>
            </a:prstGeom>
            <a:ln w="63500">
              <a:solidFill>
                <a:srgbClr val="F23A18"/>
              </a:solidFill>
              <a:miter lim="400000"/>
              <a:headEnd type="stealth"/>
            </a:ln>
          </p:spPr>
          <p:txBody>
            <a:bodyPr lIns="25374" tIns="25374" rIns="25374" bIns="25374" anchor="ctr"/>
            <a:lstStyle/>
            <a:p>
              <a:pPr>
                <a:defRPr sz="3200"/>
              </a:pPr>
              <a:endParaRPr sz="1598"/>
            </a:p>
          </p:txBody>
        </p:sp>
      </p:grpSp>
      <p:sp>
        <p:nvSpPr>
          <p:cNvPr id="763" name="Rectangle 18"/>
          <p:cNvSpPr txBox="1">
            <a:spLocks noChangeArrowheads="1"/>
          </p:cNvSpPr>
          <p:nvPr/>
        </p:nvSpPr>
        <p:spPr>
          <a:xfrm>
            <a:off x="7008812" y="5867400"/>
            <a:ext cx="46482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rgbClr val="FF0000"/>
                </a:solidFill>
                <a:effectLst/>
                <a:uLnTx/>
                <a:uFillTx/>
                <a:latin typeface="LavosHandy™" pitchFamily="66" charset="0"/>
              </a:rPr>
              <a:t>Master Detail</a:t>
            </a:r>
            <a:r>
              <a:rPr kumimoji="0" lang="en-US" sz="2000" b="1" i="0" u="none" strike="noStrike" kern="1200" cap="none" spc="0" normalizeH="0" noProof="0" dirty="0">
                <a:ln>
                  <a:noFill/>
                </a:ln>
                <a:solidFill>
                  <a:srgbClr val="FF0000"/>
                </a:solidFill>
                <a:effectLst/>
                <a:uLnTx/>
                <a:uFillTx/>
                <a:latin typeface="LavosHandy™" pitchFamily="66" charset="0"/>
              </a:rPr>
              <a:t> Layout – Any Combination</a:t>
            </a:r>
            <a:endParaRPr kumimoji="0" lang="en-US" sz="2000" b="1" i="0" u="none" strike="noStrike" kern="1200" cap="none" spc="0" normalizeH="0" baseline="0" noProof="0" dirty="0">
              <a:ln>
                <a:noFill/>
              </a:ln>
              <a:solidFill>
                <a:srgbClr val="FF0000"/>
              </a:solidFill>
              <a:effectLst/>
              <a:uLnTx/>
              <a:uFillTx/>
              <a:latin typeface="LavosHandy™" pitchFamily="66" charset="0"/>
            </a:endParaRPr>
          </a:p>
        </p:txBody>
      </p:sp>
      <p:sp>
        <p:nvSpPr>
          <p:cNvPr id="764" name="Content Placeholder 7"/>
          <p:cNvSpPr>
            <a:spLocks noGrp="1"/>
          </p:cNvSpPr>
          <p:nvPr>
            <p:ph idx="1"/>
          </p:nvPr>
        </p:nvSpPr>
        <p:spPr>
          <a:xfrm>
            <a:off x="608012" y="1371600"/>
            <a:ext cx="4877461" cy="4495800"/>
          </a:xfrm>
        </p:spPr>
        <p:txBody>
          <a:bodyPr/>
          <a:lstStyle/>
          <a:p>
            <a:pPr lvl="1">
              <a:buClr>
                <a:schemeClr val="accent1"/>
              </a:buClr>
              <a:buFont typeface="Arial"/>
              <a:buChar char="•"/>
            </a:pPr>
            <a:r>
              <a:rPr lang="en-US" sz="2800" dirty="0">
                <a:solidFill>
                  <a:srgbClr val="000000"/>
                </a:solidFill>
              </a:rPr>
              <a:t>Modern, rich, and interactive multi-row editing component</a:t>
            </a:r>
          </a:p>
          <a:p>
            <a:pPr lvl="1">
              <a:buClr>
                <a:schemeClr val="accent1"/>
              </a:buClr>
              <a:buFont typeface="Arial"/>
              <a:buChar char="•"/>
            </a:pPr>
            <a:r>
              <a:rPr lang="en-US" sz="2800" dirty="0">
                <a:solidFill>
                  <a:srgbClr val="000000"/>
                </a:solidFill>
              </a:rPr>
              <a:t>JSON-based, lightweight AJAX communications</a:t>
            </a:r>
          </a:p>
          <a:p>
            <a:pPr lvl="1">
              <a:buClr>
                <a:schemeClr val="accent1"/>
              </a:buClr>
              <a:buFont typeface="Arial"/>
              <a:buChar char="•"/>
            </a:pPr>
            <a:r>
              <a:rPr lang="en-US" sz="2800" dirty="0">
                <a:solidFill>
                  <a:srgbClr val="000000"/>
                </a:solidFill>
              </a:rPr>
              <a:t>Extensible and customizable</a:t>
            </a:r>
          </a:p>
          <a:p>
            <a:pPr lvl="1">
              <a:buClr>
                <a:schemeClr val="accent1"/>
              </a:buClr>
              <a:buFont typeface="Arial"/>
              <a:buChar char="•"/>
            </a:pPr>
            <a:r>
              <a:rPr lang="en-US" sz="2800" dirty="0">
                <a:solidFill>
                  <a:srgbClr val="000000"/>
                </a:solidFill>
              </a:rPr>
              <a:t>Accessible, key board support, right-to-left support</a:t>
            </a:r>
          </a:p>
          <a:p>
            <a:pPr lvl="1">
              <a:buClr>
                <a:schemeClr val="accent1"/>
              </a:buClr>
              <a:buFont typeface="Arial"/>
              <a:buChar char="•"/>
            </a:pPr>
            <a:r>
              <a:rPr lang="en-US" sz="2800" dirty="0">
                <a:solidFill>
                  <a:srgbClr val="000000"/>
                </a:solidFill>
              </a:rPr>
              <a:t>Upgrade utility for tabular forms</a:t>
            </a:r>
          </a:p>
          <a:p>
            <a:pPr lvl="1">
              <a:buClr>
                <a:schemeClr val="accent1"/>
              </a:buClr>
              <a:buFont typeface="Arial"/>
              <a:buChar char="•"/>
            </a:pPr>
            <a:r>
              <a:rPr lang="en-US" sz="2800" dirty="0">
                <a:solidFill>
                  <a:srgbClr val="000000"/>
                </a:solidFill>
              </a:rPr>
              <a:t>Master Detail / Detail</a:t>
            </a:r>
          </a:p>
          <a:p>
            <a:pPr lvl="1">
              <a:buClr>
                <a:schemeClr val="accent1"/>
              </a:buClr>
              <a:buFont typeface="Arial"/>
              <a:buChar char="•"/>
            </a:pP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0"/>
            <a:ext cx="10947843" cy="1184064"/>
          </a:xfrm>
        </p:spPr>
        <p:txBody>
          <a:bodyPr/>
          <a:lstStyle/>
          <a:p>
            <a:br>
              <a:rPr lang="en-US" b="1" dirty="0"/>
            </a:br>
            <a:br>
              <a:rPr lang="en-US" b="1" dirty="0"/>
            </a:br>
            <a:r>
              <a:rPr lang="en-US" b="1" dirty="0"/>
              <a:t>Creating an Interactive Grid: Example 1</a:t>
            </a:r>
            <a:br>
              <a:rPr lang="en-US" b="1" dirty="0"/>
            </a:br>
            <a:endParaRPr lang="en-US" b="1" dirty="0"/>
          </a:p>
        </p:txBody>
      </p:sp>
      <p:pic>
        <p:nvPicPr>
          <p:cNvPr id="4" name="Picture 3" descr="A picture containing screenshot&#10;&#10;Description automatically generated">
            <a:extLst>
              <a:ext uri="{FF2B5EF4-FFF2-40B4-BE49-F238E27FC236}">
                <a16:creationId xmlns:a16="http://schemas.microsoft.com/office/drawing/2014/main" id="{21A1D43A-DA5D-2140-8112-D3DFDAF12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835" y="986872"/>
            <a:ext cx="5835008" cy="4884256"/>
          </a:xfrm>
          <a:prstGeom prst="rect">
            <a:avLst/>
          </a:prstGeom>
          <a:ln>
            <a:solidFill>
              <a:srgbClr val="FF0000"/>
            </a:solidFill>
          </a:ln>
        </p:spPr>
      </p:pic>
      <p:pic>
        <p:nvPicPr>
          <p:cNvPr id="8" name="Picture 7">
            <a:extLst>
              <a:ext uri="{FF2B5EF4-FFF2-40B4-BE49-F238E27FC236}">
                <a16:creationId xmlns:a16="http://schemas.microsoft.com/office/drawing/2014/main" id="{892E3135-FD17-684D-8F41-D2F4FC16C5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4911" y="3240913"/>
            <a:ext cx="8686800" cy="2906695"/>
          </a:xfrm>
          <a:prstGeom prst="rect">
            <a:avLst/>
          </a:prstGeom>
          <a:ln>
            <a:solidFill>
              <a:srgbClr val="FF0000"/>
            </a:solidFill>
          </a:ln>
        </p:spPr>
      </p:pic>
      <p:sp>
        <p:nvSpPr>
          <p:cNvPr id="10" name="Rectangle 18">
            <a:extLst>
              <a:ext uri="{FF2B5EF4-FFF2-40B4-BE49-F238E27FC236}">
                <a16:creationId xmlns:a16="http://schemas.microsoft.com/office/drawing/2014/main" id="{34892D2E-0183-D241-B473-42AADF905FAA}"/>
              </a:ext>
            </a:extLst>
          </p:cNvPr>
          <p:cNvSpPr txBox="1">
            <a:spLocks noChangeArrowheads="1"/>
          </p:cNvSpPr>
          <p:nvPr/>
        </p:nvSpPr>
        <p:spPr>
          <a:xfrm>
            <a:off x="1522412" y="2140841"/>
            <a:ext cx="5105400" cy="3810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cs typeface="Arial" panose="020B0604020202020204" pitchFamily="34" charset="0"/>
              </a:rPr>
              <a:t>Using the Create Application Wizard</a:t>
            </a:r>
          </a:p>
        </p:txBody>
      </p:sp>
    </p:spTree>
    <p:extLst>
      <p:ext uri="{BB962C8B-B14F-4D97-AF65-F5344CB8AC3E}">
        <p14:creationId xmlns:p14="http://schemas.microsoft.com/office/powerpoint/2010/main" val="358037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31800"/>
          </a:xfrm>
        </p:spPr>
        <p:txBody>
          <a:bodyPr/>
          <a:lstStyle/>
          <a:p>
            <a:r>
              <a:rPr lang="en-US" b="1" dirty="0"/>
              <a:t>Creating an Interactive Grid: Example 2</a:t>
            </a:r>
          </a:p>
        </p:txBody>
      </p:sp>
      <p:pic>
        <p:nvPicPr>
          <p:cNvPr id="5" name="Picture 4">
            <a:extLst>
              <a:ext uri="{FF2B5EF4-FFF2-40B4-BE49-F238E27FC236}">
                <a16:creationId xmlns:a16="http://schemas.microsoft.com/office/drawing/2014/main" id="{CBA083E7-0D0E-6C48-81F9-68B80A741D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817123"/>
            <a:ext cx="6248400" cy="3388522"/>
          </a:xfrm>
          <a:prstGeom prst="rect">
            <a:avLst/>
          </a:prstGeom>
          <a:ln>
            <a:solidFill>
              <a:srgbClr val="FF0000"/>
            </a:solidFill>
          </a:ln>
        </p:spPr>
      </p:pic>
      <p:sp>
        <p:nvSpPr>
          <p:cNvPr id="17" name="Oval 144">
            <a:extLst>
              <a:ext uri="{FF2B5EF4-FFF2-40B4-BE49-F238E27FC236}">
                <a16:creationId xmlns:a16="http://schemas.microsoft.com/office/drawing/2014/main" id="{3B83CFAB-73EA-3E4F-8E9D-8170E1792218}"/>
              </a:ext>
            </a:extLst>
          </p:cNvPr>
          <p:cNvSpPr>
            <a:spLocks noChangeArrowheads="1"/>
          </p:cNvSpPr>
          <p:nvPr/>
        </p:nvSpPr>
        <p:spPr bwMode="blackWhite">
          <a:xfrm>
            <a:off x="1583277" y="156591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2" name="Rectangle 18">
            <a:extLst>
              <a:ext uri="{FF2B5EF4-FFF2-40B4-BE49-F238E27FC236}">
                <a16:creationId xmlns:a16="http://schemas.microsoft.com/office/drawing/2014/main" id="{D1CD7F52-BE2E-1D4B-B471-0120DDB32D17}"/>
              </a:ext>
            </a:extLst>
          </p:cNvPr>
          <p:cNvSpPr txBox="1">
            <a:spLocks noChangeArrowheads="1"/>
          </p:cNvSpPr>
          <p:nvPr/>
        </p:nvSpPr>
        <p:spPr>
          <a:xfrm>
            <a:off x="836612" y="4828724"/>
            <a:ext cx="4648200" cy="431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cs typeface="Arial" panose="020B0604020202020204" pitchFamily="34" charset="0"/>
              </a:rPr>
              <a:t>Using the Create Page Wizard</a:t>
            </a:r>
          </a:p>
        </p:txBody>
      </p:sp>
      <p:pic>
        <p:nvPicPr>
          <p:cNvPr id="4" name="Picture 3" descr="A screenshot of a cell phone&#10;&#10;Description automatically generated">
            <a:extLst>
              <a:ext uri="{FF2B5EF4-FFF2-40B4-BE49-F238E27FC236}">
                <a16:creationId xmlns:a16="http://schemas.microsoft.com/office/drawing/2014/main" id="{F39F9B1D-17F4-DA42-A913-6286A9B75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012" y="1200466"/>
            <a:ext cx="7391400" cy="3568262"/>
          </a:xfrm>
          <a:prstGeom prst="rect">
            <a:avLst/>
          </a:prstGeom>
          <a:ln>
            <a:solidFill>
              <a:srgbClr val="FF0000"/>
            </a:solidFill>
          </a:ln>
        </p:spPr>
      </p:pic>
      <p:sp>
        <p:nvSpPr>
          <p:cNvPr id="12" name="Oval 144">
            <a:extLst>
              <a:ext uri="{FF2B5EF4-FFF2-40B4-BE49-F238E27FC236}">
                <a16:creationId xmlns:a16="http://schemas.microsoft.com/office/drawing/2014/main" id="{26D2A6BD-C36F-9746-8F46-905D97252E08}"/>
              </a:ext>
            </a:extLst>
          </p:cNvPr>
          <p:cNvSpPr>
            <a:spLocks noChangeArrowheads="1"/>
          </p:cNvSpPr>
          <p:nvPr/>
        </p:nvSpPr>
        <p:spPr bwMode="blackWhite">
          <a:xfrm>
            <a:off x="5911849" y="149179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pic>
        <p:nvPicPr>
          <p:cNvPr id="13" name="Picture 12">
            <a:extLst>
              <a:ext uri="{FF2B5EF4-FFF2-40B4-BE49-F238E27FC236}">
                <a16:creationId xmlns:a16="http://schemas.microsoft.com/office/drawing/2014/main" id="{3357CEDD-857B-744C-90CF-C6D2B96AE0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4587" y="3324749"/>
            <a:ext cx="6702425" cy="2947955"/>
          </a:xfrm>
          <a:prstGeom prst="rect">
            <a:avLst/>
          </a:prstGeom>
          <a:ln>
            <a:solidFill>
              <a:srgbClr val="FF0000"/>
            </a:solidFill>
          </a:ln>
        </p:spPr>
      </p:pic>
      <p:sp>
        <p:nvSpPr>
          <p:cNvPr id="14" name="Oval 144">
            <a:extLst>
              <a:ext uri="{FF2B5EF4-FFF2-40B4-BE49-F238E27FC236}">
                <a16:creationId xmlns:a16="http://schemas.microsoft.com/office/drawing/2014/main" id="{17ED22E0-7F83-444D-9880-E0E428D13D73}"/>
              </a:ext>
            </a:extLst>
          </p:cNvPr>
          <p:cNvSpPr>
            <a:spLocks noChangeArrowheads="1"/>
          </p:cNvSpPr>
          <p:nvPr/>
        </p:nvSpPr>
        <p:spPr bwMode="blackWhite">
          <a:xfrm>
            <a:off x="5119687" y="509225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31800"/>
          </a:xfrm>
        </p:spPr>
        <p:txBody>
          <a:bodyPr/>
          <a:lstStyle/>
          <a:p>
            <a:r>
              <a:rPr lang="en-US" b="1" dirty="0"/>
              <a:t>Creating an Interactive Grid: Example 2</a:t>
            </a:r>
          </a:p>
        </p:txBody>
      </p:sp>
      <p:pic>
        <p:nvPicPr>
          <p:cNvPr id="5" name="Picture 4">
            <a:extLst>
              <a:ext uri="{FF2B5EF4-FFF2-40B4-BE49-F238E27FC236}">
                <a16:creationId xmlns:a16="http://schemas.microsoft.com/office/drawing/2014/main" id="{C00E5791-2AA8-FF4B-8CE4-2481094673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838200"/>
            <a:ext cx="7137968" cy="3048000"/>
          </a:xfrm>
          <a:prstGeom prst="rect">
            <a:avLst/>
          </a:prstGeom>
          <a:ln>
            <a:solidFill>
              <a:srgbClr val="FF0000"/>
            </a:solidFill>
          </a:ln>
        </p:spPr>
      </p:pic>
      <p:sp>
        <p:nvSpPr>
          <p:cNvPr id="13" name="Oval 144">
            <a:extLst>
              <a:ext uri="{FF2B5EF4-FFF2-40B4-BE49-F238E27FC236}">
                <a16:creationId xmlns:a16="http://schemas.microsoft.com/office/drawing/2014/main" id="{4768F8CE-89FA-7E48-94E3-C8462708D9FB}"/>
              </a:ext>
            </a:extLst>
          </p:cNvPr>
          <p:cNvSpPr>
            <a:spLocks noChangeArrowheads="1"/>
          </p:cNvSpPr>
          <p:nvPr/>
        </p:nvSpPr>
        <p:spPr bwMode="blackWhite">
          <a:xfrm>
            <a:off x="590549" y="168067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pic>
        <p:nvPicPr>
          <p:cNvPr id="4" name="Picture 3" descr="A screenshot of a cell phone&#10;&#10;Description automatically generated">
            <a:extLst>
              <a:ext uri="{FF2B5EF4-FFF2-40B4-BE49-F238E27FC236}">
                <a16:creationId xmlns:a16="http://schemas.microsoft.com/office/drawing/2014/main" id="{BA0360C1-E30D-824F-A4F0-369D7D85D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212" y="2412659"/>
            <a:ext cx="6972924" cy="3810681"/>
          </a:xfrm>
          <a:prstGeom prst="rect">
            <a:avLst/>
          </a:prstGeom>
          <a:ln>
            <a:solidFill>
              <a:srgbClr val="000000"/>
            </a:solidFill>
          </a:ln>
        </p:spPr>
      </p:pic>
      <p:sp>
        <p:nvSpPr>
          <p:cNvPr id="9" name="Oval 144">
            <a:extLst>
              <a:ext uri="{FF2B5EF4-FFF2-40B4-BE49-F238E27FC236}">
                <a16:creationId xmlns:a16="http://schemas.microsoft.com/office/drawing/2014/main" id="{31DE5227-7486-044F-AE28-1F42B7F623F0}"/>
              </a:ext>
            </a:extLst>
          </p:cNvPr>
          <p:cNvSpPr>
            <a:spLocks noChangeArrowheads="1"/>
          </p:cNvSpPr>
          <p:nvPr/>
        </p:nvSpPr>
        <p:spPr bwMode="blackWhite">
          <a:xfrm>
            <a:off x="6323012" y="578885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What is a Classic Report?</a:t>
            </a:r>
          </a:p>
        </p:txBody>
      </p:sp>
      <p:pic>
        <p:nvPicPr>
          <p:cNvPr id="7" name="Picture 6">
            <a:extLst>
              <a:ext uri="{FF2B5EF4-FFF2-40B4-BE49-F238E27FC236}">
                <a16:creationId xmlns:a16="http://schemas.microsoft.com/office/drawing/2014/main" id="{1ED521F5-C988-E24B-B805-7CDD5DCDB3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9613" y="893097"/>
            <a:ext cx="8839200" cy="5322528"/>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Classic Report in Page Designer: Example</a:t>
            </a:r>
          </a:p>
        </p:txBody>
      </p:sp>
      <p:sp>
        <p:nvSpPr>
          <p:cNvPr id="5" name="Rectangle 18"/>
          <p:cNvSpPr txBox="1">
            <a:spLocks noChangeArrowheads="1"/>
          </p:cNvSpPr>
          <p:nvPr/>
        </p:nvSpPr>
        <p:spPr>
          <a:xfrm>
            <a:off x="2513012" y="5715000"/>
            <a:ext cx="5105400" cy="3810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cs typeface="Arial" panose="020B0604020202020204" pitchFamily="34" charset="0"/>
              </a:rPr>
              <a:t>Dragging and dropping from the gallery</a:t>
            </a:r>
          </a:p>
        </p:txBody>
      </p:sp>
      <p:pic>
        <p:nvPicPr>
          <p:cNvPr id="4" name="Picture 3" descr="A screenshot of a cell phone&#10;&#10;Description automatically generated">
            <a:extLst>
              <a:ext uri="{FF2B5EF4-FFF2-40B4-BE49-F238E27FC236}">
                <a16:creationId xmlns:a16="http://schemas.microsoft.com/office/drawing/2014/main" id="{1E3C2E64-BE4B-4E41-89F4-5620A461C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20" y="762000"/>
            <a:ext cx="7375681" cy="4770982"/>
          </a:xfrm>
          <a:prstGeom prst="rect">
            <a:avLst/>
          </a:prstGeom>
          <a:ln>
            <a:solidFill>
              <a:srgbClr val="FF0000"/>
            </a:solidFill>
          </a:ln>
        </p:spPr>
      </p:pic>
      <p:pic>
        <p:nvPicPr>
          <p:cNvPr id="9" name="Picture 8">
            <a:extLst>
              <a:ext uri="{FF2B5EF4-FFF2-40B4-BE49-F238E27FC236}">
                <a16:creationId xmlns:a16="http://schemas.microsoft.com/office/drawing/2014/main" id="{AEBAFA8A-307F-C048-A988-79872E6AA1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18412" y="1003300"/>
            <a:ext cx="3675611" cy="5334000"/>
          </a:xfrm>
          <a:prstGeom prst="rect">
            <a:avLst/>
          </a:prstGeom>
          <a:ln>
            <a:solidFill>
              <a:srgbClr val="FF0000"/>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55612" y="2895600"/>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400" b="1" dirty="0"/>
              <a:t>Unit 5: Developing Reports</a:t>
            </a:r>
          </a:p>
        </p:txBody>
      </p:sp>
    </p:spTree>
    <p:extLst>
      <p:ext uri="{BB962C8B-B14F-4D97-AF65-F5344CB8AC3E}">
        <p14:creationId xmlns:p14="http://schemas.microsoft.com/office/powerpoint/2010/main" val="190704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Report with Form</a:t>
            </a:r>
          </a:p>
        </p:txBody>
      </p:sp>
      <p:sp>
        <p:nvSpPr>
          <p:cNvPr id="8" name="TextBox 7">
            <a:extLst>
              <a:ext uri="{FF2B5EF4-FFF2-40B4-BE49-F238E27FC236}">
                <a16:creationId xmlns:a16="http://schemas.microsoft.com/office/drawing/2014/main" id="{EC084702-3836-6242-9DDC-1C6E21CDB9F3}"/>
              </a:ext>
            </a:extLst>
          </p:cNvPr>
          <p:cNvSpPr txBox="1"/>
          <p:nvPr/>
        </p:nvSpPr>
        <p:spPr>
          <a:xfrm>
            <a:off x="-3454400" y="-1744133"/>
            <a:ext cx="0" cy="0"/>
          </a:xfrm>
          <a:prstGeom prst="rect">
            <a:avLst/>
          </a:prstGeom>
          <a:noFill/>
        </p:spPr>
        <p:txBody>
          <a:bodyPr wrap="none" lIns="0" tIns="0" rIns="0" bIns="0" rtlCol="0">
            <a:noAutofit/>
          </a:bodyPr>
          <a:lstStyle/>
          <a:p>
            <a:pPr>
              <a:lnSpc>
                <a:spcPct val="90000"/>
              </a:lnSpc>
            </a:pPr>
            <a:endParaRPr lang="en-US" dirty="0"/>
          </a:p>
        </p:txBody>
      </p:sp>
      <p:pic>
        <p:nvPicPr>
          <p:cNvPr id="4" name="Picture 3">
            <a:extLst>
              <a:ext uri="{FF2B5EF4-FFF2-40B4-BE49-F238E27FC236}">
                <a16:creationId xmlns:a16="http://schemas.microsoft.com/office/drawing/2014/main" id="{7D1FAEB3-6E47-7C4E-AA3A-6AA1470BD4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762000"/>
            <a:ext cx="8229600" cy="4863747"/>
          </a:xfrm>
          <a:prstGeom prst="rect">
            <a:avLst/>
          </a:prstGeom>
          <a:ln>
            <a:solidFill>
              <a:srgbClr val="000000"/>
            </a:solidFill>
          </a:ln>
        </p:spPr>
      </p:pic>
      <p:pic>
        <p:nvPicPr>
          <p:cNvPr id="9" name="Picture 8">
            <a:extLst>
              <a:ext uri="{FF2B5EF4-FFF2-40B4-BE49-F238E27FC236}">
                <a16:creationId xmlns:a16="http://schemas.microsoft.com/office/drawing/2014/main" id="{12925684-64C4-B24F-986D-EE4B4235C4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6212" y="1185769"/>
            <a:ext cx="6629396" cy="5049376"/>
          </a:xfrm>
          <a:prstGeom prst="rect">
            <a:avLst/>
          </a:prstGeom>
          <a:ln>
            <a:solidFill>
              <a:srgbClr val="000000"/>
            </a:solidFill>
          </a:ln>
        </p:spPr>
      </p:pic>
      <p:cxnSp>
        <p:nvCxnSpPr>
          <p:cNvPr id="14" name="Straight Arrow Connector 5">
            <a:extLst>
              <a:ext uri="{FF2B5EF4-FFF2-40B4-BE49-F238E27FC236}">
                <a16:creationId xmlns:a16="http://schemas.microsoft.com/office/drawing/2014/main" id="{1FE01636-E98F-F549-A5FA-D602C6D219C7}"/>
              </a:ext>
            </a:extLst>
          </p:cNvPr>
          <p:cNvCxnSpPr>
            <a:cxnSpLocks noChangeShapeType="1"/>
          </p:cNvCxnSpPr>
          <p:nvPr/>
        </p:nvCxnSpPr>
        <p:spPr bwMode="auto">
          <a:xfrm>
            <a:off x="912812" y="2057400"/>
            <a:ext cx="4343400" cy="0"/>
          </a:xfrm>
          <a:prstGeom prst="straightConnector1">
            <a:avLst/>
          </a:prstGeom>
          <a:noFill/>
          <a:ln w="28575" algn="ctr">
            <a:solidFill>
              <a:schemeClr val="accent1"/>
            </a:solidFill>
            <a:round/>
            <a:headEnd/>
            <a:tailEnd type="triangl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Report with Form: Example</a:t>
            </a:r>
          </a:p>
        </p:txBody>
      </p:sp>
      <p:pic>
        <p:nvPicPr>
          <p:cNvPr id="5" name="Picture 4" descr="A screenshot of a cell phone&#10;&#10;Description automatically generated">
            <a:extLst>
              <a:ext uri="{FF2B5EF4-FFF2-40B4-BE49-F238E27FC236}">
                <a16:creationId xmlns:a16="http://schemas.microsoft.com/office/drawing/2014/main" id="{13F91D47-771D-2245-8D11-92100BECA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212" y="882318"/>
            <a:ext cx="8458200" cy="4061782"/>
          </a:xfrm>
          <a:prstGeom prst="rect">
            <a:avLst/>
          </a:prstGeom>
          <a:ln>
            <a:solidFill>
              <a:srgbClr val="FF0000"/>
            </a:solidFill>
          </a:ln>
        </p:spPr>
      </p:pic>
      <p:pic>
        <p:nvPicPr>
          <p:cNvPr id="10" name="Picture 9">
            <a:extLst>
              <a:ext uri="{FF2B5EF4-FFF2-40B4-BE49-F238E27FC236}">
                <a16:creationId xmlns:a16="http://schemas.microsoft.com/office/drawing/2014/main" id="{07410E67-54C0-B744-BDDF-B5807F9A79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4412" y="2544762"/>
            <a:ext cx="6553200" cy="3772001"/>
          </a:xfrm>
          <a:prstGeom prst="rect">
            <a:avLst/>
          </a:prstGeom>
          <a:ln>
            <a:solidFill>
              <a:srgbClr val="FF0000"/>
            </a:solidFill>
          </a:ln>
        </p:spPr>
      </p:pic>
      <p:sp>
        <p:nvSpPr>
          <p:cNvPr id="12" name="Oval 144">
            <a:extLst>
              <a:ext uri="{FF2B5EF4-FFF2-40B4-BE49-F238E27FC236}">
                <a16:creationId xmlns:a16="http://schemas.microsoft.com/office/drawing/2014/main" id="{0F5FD097-E8FB-A449-8311-64047AE192FB}"/>
              </a:ext>
            </a:extLst>
          </p:cNvPr>
          <p:cNvSpPr>
            <a:spLocks noChangeArrowheads="1"/>
          </p:cNvSpPr>
          <p:nvPr/>
        </p:nvSpPr>
        <p:spPr bwMode="blackWhite">
          <a:xfrm>
            <a:off x="11047412" y="108320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3" name="Oval 144">
            <a:extLst>
              <a:ext uri="{FF2B5EF4-FFF2-40B4-BE49-F238E27FC236}">
                <a16:creationId xmlns:a16="http://schemas.microsoft.com/office/drawing/2014/main" id="{DA9E47CF-AEB1-DC4D-B0DD-7B60DF94D953}"/>
              </a:ext>
            </a:extLst>
          </p:cNvPr>
          <p:cNvSpPr>
            <a:spLocks noChangeArrowheads="1"/>
          </p:cNvSpPr>
          <p:nvPr/>
        </p:nvSpPr>
        <p:spPr bwMode="blackWhite">
          <a:xfrm>
            <a:off x="2101849" y="40656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Creating a Report with Form: Example</a:t>
            </a:r>
          </a:p>
        </p:txBody>
      </p:sp>
      <p:pic>
        <p:nvPicPr>
          <p:cNvPr id="4" name="Picture 3">
            <a:extLst>
              <a:ext uri="{FF2B5EF4-FFF2-40B4-BE49-F238E27FC236}">
                <a16:creationId xmlns:a16="http://schemas.microsoft.com/office/drawing/2014/main" id="{2D86EF26-EB94-F84B-99B2-50908DA6C3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669235"/>
            <a:ext cx="7419492" cy="3182707"/>
          </a:xfrm>
          <a:prstGeom prst="rect">
            <a:avLst/>
          </a:prstGeom>
          <a:ln>
            <a:solidFill>
              <a:srgbClr val="FF0000"/>
            </a:solidFill>
          </a:ln>
        </p:spPr>
      </p:pic>
      <p:pic>
        <p:nvPicPr>
          <p:cNvPr id="6" name="Picture 5">
            <a:extLst>
              <a:ext uri="{FF2B5EF4-FFF2-40B4-BE49-F238E27FC236}">
                <a16:creationId xmlns:a16="http://schemas.microsoft.com/office/drawing/2014/main" id="{10336DF9-19E8-424F-83BD-3B57036700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1012" y="2458035"/>
            <a:ext cx="6248400" cy="3770729"/>
          </a:xfrm>
          <a:prstGeom prst="rect">
            <a:avLst/>
          </a:prstGeom>
          <a:ln>
            <a:solidFill>
              <a:srgbClr val="FF0000"/>
            </a:solidFill>
          </a:ln>
        </p:spPr>
      </p:pic>
      <p:sp>
        <p:nvSpPr>
          <p:cNvPr id="12" name="Oval 144">
            <a:extLst>
              <a:ext uri="{FF2B5EF4-FFF2-40B4-BE49-F238E27FC236}">
                <a16:creationId xmlns:a16="http://schemas.microsoft.com/office/drawing/2014/main" id="{46C3BC94-451F-984E-9C91-11F932FFD9E8}"/>
              </a:ext>
            </a:extLst>
          </p:cNvPr>
          <p:cNvSpPr>
            <a:spLocks noChangeArrowheads="1"/>
          </p:cNvSpPr>
          <p:nvPr/>
        </p:nvSpPr>
        <p:spPr bwMode="blackWhite">
          <a:xfrm>
            <a:off x="1337779" y="366937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16" name="Oval 144">
            <a:extLst>
              <a:ext uri="{FF2B5EF4-FFF2-40B4-BE49-F238E27FC236}">
                <a16:creationId xmlns:a16="http://schemas.microsoft.com/office/drawing/2014/main" id="{923DCBC2-FF44-384D-B49C-844341A648BF}"/>
              </a:ext>
            </a:extLst>
          </p:cNvPr>
          <p:cNvSpPr>
            <a:spLocks noChangeArrowheads="1"/>
          </p:cNvSpPr>
          <p:nvPr/>
        </p:nvSpPr>
        <p:spPr bwMode="blackWhite">
          <a:xfrm>
            <a:off x="5378449" y="434339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Creating a Report with Form: Example</a:t>
            </a:r>
          </a:p>
        </p:txBody>
      </p:sp>
      <p:pic>
        <p:nvPicPr>
          <p:cNvPr id="5" name="Picture 4">
            <a:extLst>
              <a:ext uri="{FF2B5EF4-FFF2-40B4-BE49-F238E27FC236}">
                <a16:creationId xmlns:a16="http://schemas.microsoft.com/office/drawing/2014/main" id="{EEF14A22-CC2D-A24E-832C-B2380E6E08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6412" y="655983"/>
            <a:ext cx="7600365" cy="5630612"/>
          </a:xfrm>
          <a:prstGeom prst="rect">
            <a:avLst/>
          </a:prstGeom>
          <a:ln>
            <a:solidFill>
              <a:srgbClr val="000000"/>
            </a:solidFill>
          </a:ln>
        </p:spPr>
      </p:pic>
      <p:sp>
        <p:nvSpPr>
          <p:cNvPr id="7" name="Oval 144">
            <a:extLst>
              <a:ext uri="{FF2B5EF4-FFF2-40B4-BE49-F238E27FC236}">
                <a16:creationId xmlns:a16="http://schemas.microsoft.com/office/drawing/2014/main" id="{B8B7A695-EFDC-C44E-B67A-1F69FEE3B34D}"/>
              </a:ext>
            </a:extLst>
          </p:cNvPr>
          <p:cNvSpPr>
            <a:spLocks noChangeArrowheads="1"/>
          </p:cNvSpPr>
          <p:nvPr/>
        </p:nvSpPr>
        <p:spPr bwMode="blackWhite">
          <a:xfrm>
            <a:off x="2863849" y="38862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extLst>
      <p:ext uri="{BB962C8B-B14F-4D97-AF65-F5344CB8AC3E}">
        <p14:creationId xmlns:p14="http://schemas.microsoft.com/office/powerpoint/2010/main" val="248692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Creating a Faceted Search Page</a:t>
            </a:r>
          </a:p>
        </p:txBody>
      </p:sp>
      <p:pic>
        <p:nvPicPr>
          <p:cNvPr id="4" name="Picture 3" descr="A screenshot of a computer&#10;&#10;Description automatically generated">
            <a:extLst>
              <a:ext uri="{FF2B5EF4-FFF2-40B4-BE49-F238E27FC236}">
                <a16:creationId xmlns:a16="http://schemas.microsoft.com/office/drawing/2014/main" id="{99F37556-A11A-C140-8A58-CE90F8B0F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826601"/>
            <a:ext cx="10666412" cy="5204798"/>
          </a:xfrm>
          <a:prstGeom prst="rect">
            <a:avLst/>
          </a:prstGeom>
          <a:ln>
            <a:solidFill>
              <a:schemeClr val="tx1"/>
            </a:solidFill>
          </a:ln>
        </p:spPr>
      </p:pic>
    </p:spTree>
    <p:extLst>
      <p:ext uri="{BB962C8B-B14F-4D97-AF65-F5344CB8AC3E}">
        <p14:creationId xmlns:p14="http://schemas.microsoft.com/office/powerpoint/2010/main" val="129535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Creating a Faceted Search Page: Example</a:t>
            </a:r>
          </a:p>
        </p:txBody>
      </p:sp>
      <p:pic>
        <p:nvPicPr>
          <p:cNvPr id="5" name="Picture 4" descr="A screenshot of a cell phone&#10;&#10;Description automatically generated">
            <a:extLst>
              <a:ext uri="{FF2B5EF4-FFF2-40B4-BE49-F238E27FC236}">
                <a16:creationId xmlns:a16="http://schemas.microsoft.com/office/drawing/2014/main" id="{EF8219CE-8C16-D44F-B509-038D228CA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085" y="685800"/>
            <a:ext cx="5237683" cy="2743200"/>
          </a:xfrm>
          <a:prstGeom prst="rect">
            <a:avLst/>
          </a:prstGeom>
          <a:ln>
            <a:solidFill>
              <a:schemeClr val="tx1"/>
            </a:solidFill>
          </a:ln>
        </p:spPr>
      </p:pic>
      <p:pic>
        <p:nvPicPr>
          <p:cNvPr id="8" name="Picture 7" descr="A screenshot of a cell phone&#10;&#10;Description automatically generated">
            <a:extLst>
              <a:ext uri="{FF2B5EF4-FFF2-40B4-BE49-F238E27FC236}">
                <a16:creationId xmlns:a16="http://schemas.microsoft.com/office/drawing/2014/main" id="{D4320EC4-B5C7-1442-BD9F-BBD79CD90F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022" y="2655195"/>
            <a:ext cx="5714346" cy="2743200"/>
          </a:xfrm>
          <a:prstGeom prst="rect">
            <a:avLst/>
          </a:prstGeom>
          <a:ln>
            <a:solidFill>
              <a:schemeClr val="tx1"/>
            </a:solidFill>
          </a:ln>
        </p:spPr>
      </p:pic>
      <p:pic>
        <p:nvPicPr>
          <p:cNvPr id="10" name="Picture 9" descr="A screenshot of a cell phone&#10;&#10;Description automatically generated">
            <a:extLst>
              <a:ext uri="{FF2B5EF4-FFF2-40B4-BE49-F238E27FC236}">
                <a16:creationId xmlns:a16="http://schemas.microsoft.com/office/drawing/2014/main" id="{0CCD0201-5627-D44B-A027-070502F48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2338" y="1042826"/>
            <a:ext cx="6352952" cy="5135236"/>
          </a:xfrm>
          <a:prstGeom prst="rect">
            <a:avLst/>
          </a:prstGeom>
          <a:ln>
            <a:solidFill>
              <a:schemeClr val="tx1"/>
            </a:solidFill>
          </a:ln>
        </p:spPr>
      </p:pic>
    </p:spTree>
    <p:extLst>
      <p:ext uri="{BB962C8B-B14F-4D97-AF65-F5344CB8AC3E}">
        <p14:creationId xmlns:p14="http://schemas.microsoft.com/office/powerpoint/2010/main" val="41124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608011" y="1447800"/>
            <a:ext cx="11049661" cy="4495800"/>
          </a:xfrm>
        </p:spPr>
        <p:txBody>
          <a:bodyPr/>
          <a:lstStyle/>
          <a:p>
            <a:pPr marL="0" indent="0">
              <a:buClr>
                <a:srgbClr val="000000"/>
              </a:buClr>
              <a:buNone/>
            </a:pPr>
            <a:r>
              <a:rPr lang="en-US" dirty="0">
                <a:solidFill>
                  <a:srgbClr val="000000"/>
                </a:solidFill>
              </a:rPr>
              <a:t>In this lesson, you learned how to create different types of reports in Oracle Application Express. You learned to create:</a:t>
            </a:r>
          </a:p>
          <a:p>
            <a:pPr marL="501650" lvl="1">
              <a:buClr>
                <a:srgbClr val="FF0000"/>
              </a:buClr>
              <a:buFont typeface="Arial" pitchFamily="34" charset="0"/>
              <a:buChar char="•"/>
            </a:pPr>
            <a:r>
              <a:rPr lang="en-US" sz="2800" dirty="0">
                <a:solidFill>
                  <a:srgbClr val="000000"/>
                </a:solidFill>
              </a:rPr>
              <a:t>Interactive reports</a:t>
            </a:r>
          </a:p>
          <a:p>
            <a:pPr marL="501650" lvl="1">
              <a:buClr>
                <a:srgbClr val="FF0000"/>
              </a:buClr>
              <a:buFont typeface="Arial" pitchFamily="34" charset="0"/>
              <a:buChar char="•"/>
            </a:pPr>
            <a:r>
              <a:rPr lang="en-US" sz="2800" dirty="0">
                <a:solidFill>
                  <a:srgbClr val="000000"/>
                </a:solidFill>
              </a:rPr>
              <a:t>Interactive grids</a:t>
            </a:r>
          </a:p>
          <a:p>
            <a:pPr marL="501650" lvl="1">
              <a:buClr>
                <a:srgbClr val="FF0000"/>
              </a:buClr>
              <a:buFont typeface="Arial" pitchFamily="34" charset="0"/>
              <a:buChar char="•"/>
            </a:pPr>
            <a:r>
              <a:rPr lang="en-US" sz="2800" dirty="0">
                <a:solidFill>
                  <a:srgbClr val="000000"/>
                </a:solidFill>
              </a:rPr>
              <a:t>Classic reports</a:t>
            </a:r>
          </a:p>
          <a:p>
            <a:pPr marL="501650" lvl="1">
              <a:buClr>
                <a:srgbClr val="FF0000"/>
              </a:buClr>
              <a:buFont typeface="Arial" pitchFamily="34" charset="0"/>
              <a:buChar char="•"/>
            </a:pPr>
            <a:r>
              <a:rPr lang="en-US" sz="2800" dirty="0">
                <a:solidFill>
                  <a:srgbClr val="000000"/>
                </a:solidFill>
              </a:rPr>
              <a:t>Report with Form</a:t>
            </a:r>
          </a:p>
          <a:p>
            <a:pPr marL="501650" lvl="1">
              <a:buClr>
                <a:srgbClr val="FF0000"/>
              </a:buClr>
              <a:buFont typeface="Arial" pitchFamily="34" charset="0"/>
              <a:buChar char="•"/>
            </a:pPr>
            <a:r>
              <a:rPr lang="en-US" sz="2800" dirty="0">
                <a:solidFill>
                  <a:srgbClr val="000000"/>
                </a:solidFill>
              </a:rPr>
              <a:t>Faceted Search</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extLst>
      <p:ext uri="{BB962C8B-B14F-4D97-AF65-F5344CB8AC3E}">
        <p14:creationId xmlns:p14="http://schemas.microsoft.com/office/powerpoint/2010/main" val="248848900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sz="4800"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93794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73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After completing this lesson, you should be able to:</a:t>
            </a:r>
          </a:p>
          <a:p>
            <a:pPr lvl="1">
              <a:buClr>
                <a:schemeClr val="accent1"/>
              </a:buClr>
              <a:buFont typeface="Arial"/>
              <a:buChar char="•"/>
            </a:pPr>
            <a:r>
              <a:rPr lang="en-US" sz="2800" dirty="0">
                <a:solidFill>
                  <a:srgbClr val="000000"/>
                </a:solidFill>
              </a:rPr>
              <a:t>List the type of reports that you can create in Application Express</a:t>
            </a:r>
          </a:p>
          <a:p>
            <a:pPr lvl="1">
              <a:buClr>
                <a:schemeClr val="accent1"/>
              </a:buClr>
              <a:buFont typeface="Arial"/>
              <a:buChar char="•"/>
            </a:pPr>
            <a:r>
              <a:rPr lang="en-US" sz="2800" dirty="0">
                <a:solidFill>
                  <a:srgbClr val="000000"/>
                </a:solidFill>
              </a:rPr>
              <a:t>Describe the different ways of creating reports in Application Express</a:t>
            </a:r>
          </a:p>
          <a:p>
            <a:pPr lvl="1">
              <a:buClr>
                <a:schemeClr val="accent1"/>
              </a:buClr>
              <a:buFont typeface="Arial"/>
              <a:buChar char="•"/>
            </a:pPr>
            <a:r>
              <a:rPr lang="en-US" sz="2800" dirty="0">
                <a:solidFill>
                  <a:srgbClr val="000000"/>
                </a:solidFill>
              </a:rPr>
              <a:t>Create an interactive report</a:t>
            </a:r>
          </a:p>
          <a:p>
            <a:pPr lvl="1">
              <a:buClr>
                <a:schemeClr val="accent1"/>
              </a:buClr>
              <a:buFont typeface="Arial"/>
              <a:buChar char="•"/>
            </a:pPr>
            <a:r>
              <a:rPr lang="en-US" sz="2800" dirty="0">
                <a:solidFill>
                  <a:srgbClr val="000000"/>
                </a:solidFill>
              </a:rPr>
              <a:t>Create an interactive grid</a:t>
            </a:r>
          </a:p>
          <a:p>
            <a:pPr lvl="1">
              <a:buClr>
                <a:schemeClr val="accent1"/>
              </a:buClr>
              <a:buFont typeface="Arial"/>
              <a:buChar char="•"/>
            </a:pPr>
            <a:r>
              <a:rPr lang="en-US" sz="2800" dirty="0">
                <a:solidFill>
                  <a:srgbClr val="000000"/>
                </a:solidFill>
              </a:rPr>
              <a:t>Create a classic report</a:t>
            </a:r>
          </a:p>
          <a:p>
            <a:pPr lvl="1">
              <a:buClr>
                <a:schemeClr val="accent1"/>
              </a:buClr>
              <a:buFont typeface="Arial"/>
              <a:buChar char="•"/>
            </a:pPr>
            <a:r>
              <a:rPr lang="en-US" sz="2800" dirty="0">
                <a:solidFill>
                  <a:srgbClr val="000000"/>
                </a:solidFill>
              </a:rPr>
              <a:t>Create a report with form</a:t>
            </a:r>
          </a:p>
          <a:p>
            <a:pPr lvl="1">
              <a:buClr>
                <a:schemeClr val="accent1"/>
              </a:buClr>
              <a:buFont typeface="Arial"/>
              <a:buChar char="•"/>
            </a:pPr>
            <a:r>
              <a:rPr lang="en-US" sz="2800" dirty="0">
                <a:solidFill>
                  <a:srgbClr val="000000"/>
                </a:solidFill>
              </a:rPr>
              <a:t>Create a faceted search page</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4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399"/>
            <a:ext cx="11201400" cy="390271"/>
          </a:xfrm>
        </p:spPr>
        <p:txBody>
          <a:bodyPr/>
          <a:lstStyle/>
          <a:p>
            <a:r>
              <a:rPr lang="en-US" b="1" dirty="0"/>
              <a:t>Understanding Different Report Types</a:t>
            </a:r>
          </a:p>
        </p:txBody>
      </p:sp>
      <p:sp>
        <p:nvSpPr>
          <p:cNvPr id="4" name="Content Placeholder 6"/>
          <p:cNvSpPr>
            <a:spLocks noGrp="1"/>
          </p:cNvSpPr>
          <p:nvPr>
            <p:ph idx="1"/>
          </p:nvPr>
        </p:nvSpPr>
        <p:spPr>
          <a:xfrm>
            <a:off x="455612" y="915410"/>
            <a:ext cx="7075488" cy="3252787"/>
          </a:xfrm>
        </p:spPr>
        <p:txBody>
          <a:bodyPr/>
          <a:lstStyle/>
          <a:p>
            <a:pPr>
              <a:buClr>
                <a:schemeClr val="accent1"/>
              </a:buClr>
              <a:buNone/>
            </a:pPr>
            <a:r>
              <a:rPr lang="en-US" dirty="0"/>
              <a:t>A report is the formatted result of a SQL query.</a:t>
            </a:r>
          </a:p>
          <a:p>
            <a:endParaRPr lang="en-US" dirty="0"/>
          </a:p>
          <a:p>
            <a:endParaRPr lang="en-US" dirty="0"/>
          </a:p>
        </p:txBody>
      </p:sp>
      <p:pic>
        <p:nvPicPr>
          <p:cNvPr id="5" name="Picture 4">
            <a:extLst>
              <a:ext uri="{FF2B5EF4-FFF2-40B4-BE49-F238E27FC236}">
                <a16:creationId xmlns:a16="http://schemas.microsoft.com/office/drawing/2014/main" id="{BCA49320-06A0-124D-ADE4-256C2D0866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1079" y="1243410"/>
            <a:ext cx="4668040" cy="2583420"/>
          </a:xfrm>
          <a:prstGeom prst="rect">
            <a:avLst/>
          </a:prstGeom>
          <a:ln>
            <a:solidFill>
              <a:schemeClr val="tx1"/>
            </a:solidFill>
          </a:ln>
        </p:spPr>
      </p:pic>
      <p:pic>
        <p:nvPicPr>
          <p:cNvPr id="7" name="Picture 6">
            <a:extLst>
              <a:ext uri="{FF2B5EF4-FFF2-40B4-BE49-F238E27FC236}">
                <a16:creationId xmlns:a16="http://schemas.microsoft.com/office/drawing/2014/main" id="{2D58EB1B-D2A4-BF46-8938-CE15B6E9D0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33303" y="3978268"/>
            <a:ext cx="5299674" cy="2367258"/>
          </a:xfrm>
          <a:prstGeom prst="rect">
            <a:avLst/>
          </a:prstGeom>
          <a:ln>
            <a:solidFill>
              <a:schemeClr val="tx1"/>
            </a:solidFill>
          </a:ln>
        </p:spPr>
      </p:pic>
      <p:pic>
        <p:nvPicPr>
          <p:cNvPr id="9" name="Picture 8">
            <a:extLst>
              <a:ext uri="{FF2B5EF4-FFF2-40B4-BE49-F238E27FC236}">
                <a16:creationId xmlns:a16="http://schemas.microsoft.com/office/drawing/2014/main" id="{277640C3-9B72-C941-A0FD-CD5A4EFE973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99212" y="1258009"/>
            <a:ext cx="4234997" cy="2502911"/>
          </a:xfrm>
          <a:prstGeom prst="rect">
            <a:avLst/>
          </a:prstGeom>
          <a:ln>
            <a:solidFill>
              <a:schemeClr val="tx1"/>
            </a:solidFill>
          </a:ln>
        </p:spPr>
      </p:pic>
      <p:pic>
        <p:nvPicPr>
          <p:cNvPr id="11" name="Picture 10">
            <a:extLst>
              <a:ext uri="{FF2B5EF4-FFF2-40B4-BE49-F238E27FC236}">
                <a16:creationId xmlns:a16="http://schemas.microsoft.com/office/drawing/2014/main" id="{9978E137-A639-EE49-A203-1AC3E8ADB4B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78884" y="1632548"/>
            <a:ext cx="2832490" cy="2157407"/>
          </a:xfrm>
          <a:prstGeom prst="rect">
            <a:avLst/>
          </a:prstGeom>
          <a:ln>
            <a:solidFill>
              <a:srgbClr val="FF0000"/>
            </a:solidFill>
          </a:ln>
        </p:spPr>
      </p:pic>
      <p:pic>
        <p:nvPicPr>
          <p:cNvPr id="13" name="Picture 12">
            <a:extLst>
              <a:ext uri="{FF2B5EF4-FFF2-40B4-BE49-F238E27FC236}">
                <a16:creationId xmlns:a16="http://schemas.microsoft.com/office/drawing/2014/main" id="{0964FCD0-2277-AD4B-93E3-A1DBD7E60DB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69267" y="3978268"/>
            <a:ext cx="3925145" cy="2363528"/>
          </a:xfrm>
          <a:prstGeom prst="rect">
            <a:avLst/>
          </a:prstGeom>
          <a:ln>
            <a:solidFill>
              <a:schemeClr val="tx1"/>
            </a:solidFill>
          </a:ln>
        </p:spPr>
      </p:pic>
      <p:sp>
        <p:nvSpPr>
          <p:cNvPr id="23" name="TextBox 22">
            <a:extLst>
              <a:ext uri="{FF2B5EF4-FFF2-40B4-BE49-F238E27FC236}">
                <a16:creationId xmlns:a16="http://schemas.microsoft.com/office/drawing/2014/main" id="{A486101B-F162-8C46-BF7D-53B525957283}"/>
              </a:ext>
            </a:extLst>
          </p:cNvPr>
          <p:cNvSpPr txBox="1"/>
          <p:nvPr/>
        </p:nvSpPr>
        <p:spPr>
          <a:xfrm>
            <a:off x="3627300" y="1280442"/>
            <a:ext cx="2172614" cy="264790"/>
          </a:xfrm>
          <a:prstGeom prst="rect">
            <a:avLst/>
          </a:prstGeom>
          <a:noFill/>
        </p:spPr>
        <p:txBody>
          <a:bodyPr wrap="none" lIns="0" tIns="0" rIns="0" bIns="0" rtlCol="0">
            <a:noAutofit/>
          </a:bodyPr>
          <a:lstStyle/>
          <a:p>
            <a:pPr>
              <a:lnSpc>
                <a:spcPct val="90000"/>
              </a:lnSpc>
            </a:pPr>
            <a:r>
              <a:rPr lang="en-US" sz="2000" b="1" dirty="0">
                <a:solidFill>
                  <a:schemeClr val="accent3"/>
                </a:solidFill>
                <a:cs typeface="Arial" panose="020B0604020202020204" pitchFamily="34" charset="0"/>
              </a:rPr>
              <a:t>Interactive Report</a:t>
            </a:r>
          </a:p>
        </p:txBody>
      </p:sp>
      <p:sp>
        <p:nvSpPr>
          <p:cNvPr id="24" name="TextBox 23">
            <a:extLst>
              <a:ext uri="{FF2B5EF4-FFF2-40B4-BE49-F238E27FC236}">
                <a16:creationId xmlns:a16="http://schemas.microsoft.com/office/drawing/2014/main" id="{D1961C95-7FE6-944E-8C0D-6066BF0D823E}"/>
              </a:ext>
            </a:extLst>
          </p:cNvPr>
          <p:cNvSpPr txBox="1"/>
          <p:nvPr/>
        </p:nvSpPr>
        <p:spPr>
          <a:xfrm>
            <a:off x="6306065" y="4151688"/>
            <a:ext cx="2172614" cy="264790"/>
          </a:xfrm>
          <a:prstGeom prst="rect">
            <a:avLst/>
          </a:prstGeom>
          <a:noFill/>
        </p:spPr>
        <p:txBody>
          <a:bodyPr wrap="none" lIns="0" tIns="0" rIns="0" bIns="0" rtlCol="0">
            <a:noAutofit/>
          </a:bodyPr>
          <a:lstStyle/>
          <a:p>
            <a:pPr>
              <a:lnSpc>
                <a:spcPct val="90000"/>
              </a:lnSpc>
            </a:pPr>
            <a:r>
              <a:rPr lang="en-US" sz="2000" b="1" dirty="0">
                <a:solidFill>
                  <a:schemeClr val="accent3"/>
                </a:solidFill>
                <a:cs typeface="Arial" panose="020B0604020202020204" pitchFamily="34" charset="0"/>
              </a:rPr>
              <a:t>Interactive Grid</a:t>
            </a:r>
          </a:p>
        </p:txBody>
      </p:sp>
      <p:sp>
        <p:nvSpPr>
          <p:cNvPr id="25" name="TextBox 24">
            <a:extLst>
              <a:ext uri="{FF2B5EF4-FFF2-40B4-BE49-F238E27FC236}">
                <a16:creationId xmlns:a16="http://schemas.microsoft.com/office/drawing/2014/main" id="{F2DFD841-2F6A-E447-A193-CAA478A75740}"/>
              </a:ext>
            </a:extLst>
          </p:cNvPr>
          <p:cNvSpPr txBox="1"/>
          <p:nvPr/>
        </p:nvSpPr>
        <p:spPr>
          <a:xfrm>
            <a:off x="2231426" y="4154542"/>
            <a:ext cx="2172614" cy="264790"/>
          </a:xfrm>
          <a:prstGeom prst="rect">
            <a:avLst/>
          </a:prstGeom>
          <a:noFill/>
        </p:spPr>
        <p:txBody>
          <a:bodyPr wrap="none" lIns="0" tIns="0" rIns="0" bIns="0" rtlCol="0">
            <a:noAutofit/>
          </a:bodyPr>
          <a:lstStyle/>
          <a:p>
            <a:pPr>
              <a:lnSpc>
                <a:spcPct val="90000"/>
              </a:lnSpc>
            </a:pPr>
            <a:r>
              <a:rPr lang="en-US" sz="2000" b="1" dirty="0">
                <a:solidFill>
                  <a:schemeClr val="accent3"/>
                </a:solidFill>
                <a:cs typeface="Arial" panose="020B0604020202020204" pitchFamily="34" charset="0"/>
              </a:rPr>
              <a:t>Classic Report</a:t>
            </a:r>
          </a:p>
        </p:txBody>
      </p:sp>
      <p:sp>
        <p:nvSpPr>
          <p:cNvPr id="30" name="TextBox 29">
            <a:extLst>
              <a:ext uri="{FF2B5EF4-FFF2-40B4-BE49-F238E27FC236}">
                <a16:creationId xmlns:a16="http://schemas.microsoft.com/office/drawing/2014/main" id="{23BE8806-5E82-B446-BA0C-F27C226EBDC4}"/>
              </a:ext>
            </a:extLst>
          </p:cNvPr>
          <p:cNvSpPr txBox="1"/>
          <p:nvPr/>
        </p:nvSpPr>
        <p:spPr>
          <a:xfrm>
            <a:off x="6468942" y="1269484"/>
            <a:ext cx="2172614" cy="264790"/>
          </a:xfrm>
          <a:prstGeom prst="rect">
            <a:avLst/>
          </a:prstGeom>
          <a:noFill/>
        </p:spPr>
        <p:txBody>
          <a:bodyPr wrap="none" lIns="0" tIns="0" rIns="0" bIns="0" rtlCol="0">
            <a:noAutofit/>
          </a:bodyPr>
          <a:lstStyle/>
          <a:p>
            <a:pPr>
              <a:lnSpc>
                <a:spcPct val="90000"/>
              </a:lnSpc>
            </a:pPr>
            <a:r>
              <a:rPr lang="en-US" sz="2000" b="1" dirty="0">
                <a:solidFill>
                  <a:schemeClr val="accent3"/>
                </a:solidFill>
                <a:cs typeface="Arial" panose="020B0604020202020204" pitchFamily="34" charset="0"/>
              </a:rPr>
              <a:t>Report with Form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355600"/>
          </a:xfrm>
        </p:spPr>
        <p:txBody>
          <a:bodyPr/>
          <a:lstStyle/>
          <a:p>
            <a:r>
              <a:rPr lang="en-US" b="1" dirty="0"/>
              <a:t>Selecting an Appropriate Report Type</a:t>
            </a:r>
          </a:p>
        </p:txBody>
      </p:sp>
      <p:pic>
        <p:nvPicPr>
          <p:cNvPr id="39" name="Picture 38" descr="Snap7.gif"/>
          <p:cNvPicPr>
            <a:picLocks noChangeAspect="1"/>
          </p:cNvPicPr>
          <p:nvPr/>
        </p:nvPicPr>
        <p:blipFill>
          <a:blip r:embed="rId3" cstate="print"/>
          <a:stretch>
            <a:fillRect/>
          </a:stretch>
        </p:blipFill>
        <p:spPr>
          <a:xfrm>
            <a:off x="684212" y="2133600"/>
            <a:ext cx="11022330" cy="2549652"/>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199380"/>
            <a:ext cx="11201400" cy="547712"/>
          </a:xfrm>
        </p:spPr>
        <p:txBody>
          <a:bodyPr/>
          <a:lstStyle/>
          <a:p>
            <a:r>
              <a:rPr lang="en-US" b="1" dirty="0"/>
              <a:t>Understanding Different Ways of Creating Reports</a:t>
            </a:r>
          </a:p>
        </p:txBody>
      </p:sp>
      <p:sp>
        <p:nvSpPr>
          <p:cNvPr id="29" name="TextBox 28">
            <a:extLst>
              <a:ext uri="{FF2B5EF4-FFF2-40B4-BE49-F238E27FC236}">
                <a16:creationId xmlns:a16="http://schemas.microsoft.com/office/drawing/2014/main" id="{90406D63-1A99-064D-829D-E203BFAC291B}"/>
              </a:ext>
            </a:extLst>
          </p:cNvPr>
          <p:cNvSpPr txBox="1"/>
          <p:nvPr/>
        </p:nvSpPr>
        <p:spPr>
          <a:xfrm>
            <a:off x="472754" y="972636"/>
            <a:ext cx="5945875" cy="322763"/>
          </a:xfrm>
          <a:prstGeom prst="rect">
            <a:avLst/>
          </a:prstGeom>
          <a:noFill/>
        </p:spPr>
        <p:txBody>
          <a:bodyPr wrap="none" lIns="0" tIns="0" rIns="0" bIns="0" rtlCol="0">
            <a:noAutofit/>
          </a:bodyPr>
          <a:lstStyle/>
          <a:p>
            <a:pPr>
              <a:lnSpc>
                <a:spcPct val="90000"/>
              </a:lnSpc>
            </a:pPr>
            <a:r>
              <a:rPr lang="en-US" sz="2000" b="1" dirty="0">
                <a:solidFill>
                  <a:schemeClr val="accent1"/>
                </a:solidFill>
                <a:cs typeface="Arial" panose="020B0604020202020204" pitchFamily="34" charset="0"/>
              </a:rPr>
              <a:t>Creating a report when you create a new app</a:t>
            </a:r>
          </a:p>
        </p:txBody>
      </p:sp>
      <p:sp>
        <p:nvSpPr>
          <p:cNvPr id="30" name="TextBox 29">
            <a:extLst>
              <a:ext uri="{FF2B5EF4-FFF2-40B4-BE49-F238E27FC236}">
                <a16:creationId xmlns:a16="http://schemas.microsoft.com/office/drawing/2014/main" id="{28A991E6-F074-9045-AFF4-4D78C3C86DBE}"/>
              </a:ext>
            </a:extLst>
          </p:cNvPr>
          <p:cNvSpPr txBox="1"/>
          <p:nvPr/>
        </p:nvSpPr>
        <p:spPr>
          <a:xfrm>
            <a:off x="6717299" y="5953576"/>
            <a:ext cx="4077649" cy="547712"/>
          </a:xfrm>
          <a:prstGeom prst="rect">
            <a:avLst/>
          </a:prstGeom>
          <a:noFill/>
        </p:spPr>
        <p:txBody>
          <a:bodyPr wrap="none" lIns="0" tIns="0" rIns="0" bIns="0" rtlCol="0">
            <a:noAutofit/>
          </a:bodyPr>
          <a:lstStyle/>
          <a:p>
            <a:pPr>
              <a:lnSpc>
                <a:spcPct val="90000"/>
              </a:lnSpc>
            </a:pPr>
            <a:r>
              <a:rPr lang="en-US" sz="2000" b="1" dirty="0">
                <a:solidFill>
                  <a:schemeClr val="accent1"/>
                </a:solidFill>
                <a:cs typeface="Arial" panose="020B0604020202020204" pitchFamily="34" charset="0"/>
              </a:rPr>
              <a:t>Creating a report as a new page in an app</a:t>
            </a:r>
          </a:p>
        </p:txBody>
      </p:sp>
      <p:sp>
        <p:nvSpPr>
          <p:cNvPr id="34" name="Rectangle 3">
            <a:extLst>
              <a:ext uri="{FF2B5EF4-FFF2-40B4-BE49-F238E27FC236}">
                <a16:creationId xmlns:a16="http://schemas.microsoft.com/office/drawing/2014/main" id="{37EAA440-3CEC-664C-A200-1F4881CB84BF}"/>
              </a:ext>
            </a:extLst>
          </p:cNvPr>
          <p:cNvSpPr>
            <a:spLocks noGrp="1" noChangeArrowheads="1"/>
          </p:cNvSpPr>
          <p:nvPr>
            <p:ph idx="1"/>
          </p:nvPr>
        </p:nvSpPr>
        <p:spPr>
          <a:xfrm>
            <a:off x="6019164" y="962613"/>
            <a:ext cx="5473921" cy="1814533"/>
          </a:xfrm>
        </p:spPr>
        <p:txBody>
          <a:bodyPr/>
          <a:lstStyle/>
          <a:p>
            <a:pPr>
              <a:buClr>
                <a:schemeClr val="folHlink"/>
              </a:buClr>
            </a:pPr>
            <a:r>
              <a:rPr lang="en-US" sz="2000" dirty="0">
                <a:solidFill>
                  <a:srgbClr val="000000"/>
                </a:solidFill>
                <a:cs typeface="Arial" panose="020B0604020202020204" pitchFamily="34" charset="0"/>
              </a:rPr>
              <a:t>Create a report when you  create a new database application </a:t>
            </a:r>
          </a:p>
          <a:p>
            <a:pPr>
              <a:buClr>
                <a:schemeClr val="folHlink"/>
              </a:buClr>
            </a:pPr>
            <a:r>
              <a:rPr lang="en-US" sz="2000" dirty="0">
                <a:solidFill>
                  <a:srgbClr val="000000"/>
                </a:solidFill>
                <a:cs typeface="Arial" panose="020B0604020202020204" pitchFamily="34" charset="0"/>
              </a:rPr>
              <a:t>Create a report as a new page in an application</a:t>
            </a:r>
          </a:p>
          <a:p>
            <a:pPr>
              <a:buClr>
                <a:schemeClr val="folHlink"/>
              </a:buClr>
            </a:pPr>
            <a:r>
              <a:rPr lang="en-US" sz="2000" dirty="0">
                <a:solidFill>
                  <a:srgbClr val="000000"/>
                </a:solidFill>
                <a:cs typeface="Arial" panose="020B0604020202020204" pitchFamily="34" charset="0"/>
              </a:rPr>
              <a:t>Create a report region on a page in an application</a:t>
            </a:r>
          </a:p>
          <a:p>
            <a:pPr marL="0" indent="0">
              <a:buClr>
                <a:schemeClr val="folHlink"/>
              </a:buClr>
              <a:buNone/>
            </a:pPr>
            <a:br>
              <a:rPr lang="en-US" sz="2000" dirty="0">
                <a:solidFill>
                  <a:srgbClr val="000000"/>
                </a:solidFill>
                <a:cs typeface="Arial" panose="020B0604020202020204" pitchFamily="34" charset="0"/>
              </a:rPr>
            </a:br>
            <a:endParaRPr lang="en-US" sz="2000" dirty="0">
              <a:cs typeface="Arial" panose="020B060402020202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2A83F95D-C66A-E54D-88B3-7CF54B9D7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103" y="2853983"/>
            <a:ext cx="5945875" cy="3021357"/>
          </a:xfrm>
          <a:prstGeom prst="rect">
            <a:avLst/>
          </a:prstGeom>
          <a:ln>
            <a:solidFill>
              <a:schemeClr val="tx1"/>
            </a:solidFill>
          </a:ln>
        </p:spPr>
      </p:pic>
      <p:pic>
        <p:nvPicPr>
          <p:cNvPr id="10" name="Picture 9" descr="A screenshot of a cell phone&#10;&#10;Description automatically generated">
            <a:extLst>
              <a:ext uri="{FF2B5EF4-FFF2-40B4-BE49-F238E27FC236}">
                <a16:creationId xmlns:a16="http://schemas.microsoft.com/office/drawing/2014/main" id="{51438726-EC3F-7C49-B580-00225134BD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54" y="1295399"/>
            <a:ext cx="5291272" cy="3984265"/>
          </a:xfrm>
          <a:prstGeom prst="rect">
            <a:avLst/>
          </a:prstGeom>
          <a:ln>
            <a:solidFill>
              <a:schemeClr val="tx1"/>
            </a:solidFill>
          </a:ln>
        </p:spPr>
      </p:pic>
    </p:spTree>
    <p:extLst>
      <p:ext uri="{BB962C8B-B14F-4D97-AF65-F5344CB8AC3E}">
        <p14:creationId xmlns:p14="http://schemas.microsoft.com/office/powerpoint/2010/main" val="250501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199380"/>
            <a:ext cx="11201400" cy="547712"/>
          </a:xfrm>
        </p:spPr>
        <p:txBody>
          <a:bodyPr/>
          <a:lstStyle/>
          <a:p>
            <a:r>
              <a:rPr lang="en-US" b="1" dirty="0"/>
              <a:t>Understanding Different Ways of Creating Reports</a:t>
            </a:r>
          </a:p>
        </p:txBody>
      </p:sp>
      <p:sp>
        <p:nvSpPr>
          <p:cNvPr id="19" name="Rectangle 3">
            <a:extLst>
              <a:ext uri="{FF2B5EF4-FFF2-40B4-BE49-F238E27FC236}">
                <a16:creationId xmlns:a16="http://schemas.microsoft.com/office/drawing/2014/main" id="{1F328B5F-21DC-2448-8263-6919C9D3FB64}"/>
              </a:ext>
            </a:extLst>
          </p:cNvPr>
          <p:cNvSpPr>
            <a:spLocks noGrp="1" noChangeArrowheads="1"/>
          </p:cNvSpPr>
          <p:nvPr>
            <p:ph idx="1"/>
          </p:nvPr>
        </p:nvSpPr>
        <p:spPr>
          <a:xfrm>
            <a:off x="4613730" y="916102"/>
            <a:ext cx="5473921" cy="1814533"/>
          </a:xfrm>
        </p:spPr>
        <p:txBody>
          <a:bodyPr/>
          <a:lstStyle/>
          <a:p>
            <a:pPr marL="0" indent="0">
              <a:buClr>
                <a:schemeClr val="folHlink"/>
              </a:buClr>
              <a:buNone/>
            </a:pPr>
            <a:r>
              <a:rPr lang="en-US" sz="2000" b="1" dirty="0">
                <a:solidFill>
                  <a:schemeClr val="accent1"/>
                </a:solidFill>
                <a:cs typeface="Arial" panose="020B0604020202020204" pitchFamily="34" charset="0"/>
              </a:rPr>
              <a:t>Creating a report region on a page in an application</a:t>
            </a:r>
          </a:p>
          <a:p>
            <a:pPr marL="0" indent="0">
              <a:buClr>
                <a:schemeClr val="folHlink"/>
              </a:buClr>
              <a:buNone/>
            </a:pPr>
            <a:br>
              <a:rPr lang="en-US" sz="2000" b="1" dirty="0">
                <a:solidFill>
                  <a:schemeClr val="accent1"/>
                </a:solidFill>
                <a:cs typeface="Arial" panose="020B0604020202020204" pitchFamily="34" charset="0"/>
              </a:rPr>
            </a:br>
            <a:endParaRPr lang="en-US" sz="2000" b="1" dirty="0">
              <a:solidFill>
                <a:schemeClr val="accent1"/>
              </a:solidFill>
              <a:cs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9E10C66B-0578-2D49-8344-CB6BDDA06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612" y="1190516"/>
            <a:ext cx="8305800" cy="5179315"/>
          </a:xfrm>
          <a:prstGeom prst="rect">
            <a:avLst/>
          </a:prstGeom>
          <a:ln>
            <a:solidFill>
              <a:srgbClr val="000000"/>
            </a:solidFill>
          </a:ln>
        </p:spPr>
      </p:pic>
      <p:sp>
        <p:nvSpPr>
          <p:cNvPr id="9" name="Rectangle 18">
            <a:extLst>
              <a:ext uri="{FF2B5EF4-FFF2-40B4-BE49-F238E27FC236}">
                <a16:creationId xmlns:a16="http://schemas.microsoft.com/office/drawing/2014/main" id="{AEFD39EB-74FC-1941-981E-905CA3EBFBD0}"/>
              </a:ext>
            </a:extLst>
          </p:cNvPr>
          <p:cNvSpPr txBox="1">
            <a:spLocks noChangeArrowheads="1"/>
          </p:cNvSpPr>
          <p:nvPr/>
        </p:nvSpPr>
        <p:spPr>
          <a:xfrm>
            <a:off x="760413" y="2751321"/>
            <a:ext cx="2514600" cy="3810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cs typeface="Arial" panose="020B0604020202020204" pitchFamily="34" charset="0"/>
              </a:rPr>
              <a:t>Using</a:t>
            </a:r>
            <a:r>
              <a:rPr kumimoji="0" lang="en-US" b="1" i="0" u="none" strike="noStrike" kern="1200" cap="none" spc="0" normalizeH="0" noProof="0" dirty="0">
                <a:ln>
                  <a:noFill/>
                </a:ln>
                <a:solidFill>
                  <a:schemeClr val="accent3"/>
                </a:solidFill>
                <a:effectLst/>
                <a:uLnTx/>
                <a:uFillTx/>
                <a:cs typeface="Arial" panose="020B0604020202020204" pitchFamily="34" charset="0"/>
              </a:rPr>
              <a:t> the </a:t>
            </a:r>
            <a:r>
              <a:rPr kumimoji="0" lang="en-US" b="1" i="0" u="none" strike="noStrike" kern="1200" cap="none" spc="0" normalizeH="0" baseline="0" noProof="0" dirty="0">
                <a:ln>
                  <a:noFill/>
                </a:ln>
                <a:solidFill>
                  <a:schemeClr val="accent3"/>
                </a:solidFill>
                <a:effectLst/>
                <a:uLnTx/>
                <a:uFillTx/>
                <a:cs typeface="Arial" panose="020B0604020202020204" pitchFamily="34" charset="0"/>
              </a:rPr>
              <a:t>context menu</a:t>
            </a:r>
          </a:p>
        </p:txBody>
      </p:sp>
      <p:sp>
        <p:nvSpPr>
          <p:cNvPr id="10" name="Rectangle 18">
            <a:extLst>
              <a:ext uri="{FF2B5EF4-FFF2-40B4-BE49-F238E27FC236}">
                <a16:creationId xmlns:a16="http://schemas.microsoft.com/office/drawing/2014/main" id="{D0C15B50-5C67-ED4A-AD63-3076F7B29AC9}"/>
              </a:ext>
            </a:extLst>
          </p:cNvPr>
          <p:cNvSpPr txBox="1">
            <a:spLocks noChangeArrowheads="1"/>
          </p:cNvSpPr>
          <p:nvPr/>
        </p:nvSpPr>
        <p:spPr>
          <a:xfrm>
            <a:off x="7847012" y="3429000"/>
            <a:ext cx="4724400" cy="547712"/>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cs typeface="Arial" panose="020B0604020202020204" pitchFamily="34" charset="0"/>
              </a:rPr>
              <a:t>Drag and </a:t>
            </a:r>
            <a:r>
              <a:rPr lang="en-US" b="1" dirty="0">
                <a:solidFill>
                  <a:schemeClr val="accent3"/>
                </a:solidFill>
                <a:cs typeface="Arial" panose="020B0604020202020204" pitchFamily="34" charset="0"/>
              </a:rPr>
              <a:t>drop from the gallery</a:t>
            </a:r>
            <a:endParaRPr kumimoji="0" lang="en-US" b="1" i="0" u="none" strike="noStrike" kern="1200" cap="none" spc="0" normalizeH="0" baseline="0" noProof="0" dirty="0">
              <a:ln>
                <a:noFill/>
              </a:ln>
              <a:solidFill>
                <a:schemeClr val="accent3"/>
              </a:solidFill>
              <a:effectLst/>
              <a:uLnTx/>
              <a:uFillTx/>
              <a:cs typeface="Arial" panose="020B0604020202020204" pitchFamily="34" charset="0"/>
            </a:endParaRPr>
          </a:p>
        </p:txBody>
      </p:sp>
    </p:spTree>
    <p:extLst>
      <p:ext uri="{BB962C8B-B14F-4D97-AF65-F5344CB8AC3E}">
        <p14:creationId xmlns:p14="http://schemas.microsoft.com/office/powerpoint/2010/main" val="8854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3" y="142096"/>
            <a:ext cx="11021598" cy="1071788"/>
          </a:xfrm>
        </p:spPr>
        <p:txBody>
          <a:bodyPr/>
          <a:lstStyle/>
          <a:p>
            <a:r>
              <a:rPr lang="en-US" b="1" dirty="0"/>
              <a:t>Creating a Report Using the Create Application Wizard</a:t>
            </a:r>
            <a:br>
              <a:rPr lang="en-US" b="1" dirty="0"/>
            </a:br>
            <a:endParaRPr lang="en-US" b="1" dirty="0"/>
          </a:p>
        </p:txBody>
      </p:sp>
      <p:pic>
        <p:nvPicPr>
          <p:cNvPr id="4" name="Picture 3" descr="A screenshot of a cell phone&#10;&#10;Description automatically generated">
            <a:extLst>
              <a:ext uri="{FF2B5EF4-FFF2-40B4-BE49-F238E27FC236}">
                <a16:creationId xmlns:a16="http://schemas.microsoft.com/office/drawing/2014/main" id="{0605F234-60A5-E140-9DAE-534C5D216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30" y="857712"/>
            <a:ext cx="4603750" cy="2594841"/>
          </a:xfrm>
          <a:prstGeom prst="rect">
            <a:avLst/>
          </a:prstGeom>
          <a:ln>
            <a:solidFill>
              <a:srgbClr val="000000"/>
            </a:solidFill>
          </a:ln>
        </p:spPr>
      </p:pic>
      <p:pic>
        <p:nvPicPr>
          <p:cNvPr id="7" name="Picture 6" descr="A screenshot of a computer&#10;&#10;Description automatically generated">
            <a:extLst>
              <a:ext uri="{FF2B5EF4-FFF2-40B4-BE49-F238E27FC236}">
                <a16:creationId xmlns:a16="http://schemas.microsoft.com/office/drawing/2014/main" id="{D039C59A-A2C7-8F44-AE5D-7BB228F20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965" y="1221905"/>
            <a:ext cx="4454490" cy="3787575"/>
          </a:xfrm>
          <a:prstGeom prst="rect">
            <a:avLst/>
          </a:prstGeom>
          <a:ln>
            <a:solidFill>
              <a:srgbClr val="000000"/>
            </a:solidFill>
          </a:ln>
        </p:spPr>
      </p:pic>
      <p:sp>
        <p:nvSpPr>
          <p:cNvPr id="13" name="Oval 144">
            <a:extLst>
              <a:ext uri="{FF2B5EF4-FFF2-40B4-BE49-F238E27FC236}">
                <a16:creationId xmlns:a16="http://schemas.microsoft.com/office/drawing/2014/main" id="{A3C5A7C3-12E2-2F46-8981-6AE7A863615B}"/>
              </a:ext>
            </a:extLst>
          </p:cNvPr>
          <p:cNvSpPr>
            <a:spLocks noChangeArrowheads="1"/>
          </p:cNvSpPr>
          <p:nvPr/>
        </p:nvSpPr>
        <p:spPr bwMode="blackWhite">
          <a:xfrm>
            <a:off x="1450505" y="209428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4" name="Oval 144">
            <a:extLst>
              <a:ext uri="{FF2B5EF4-FFF2-40B4-BE49-F238E27FC236}">
                <a16:creationId xmlns:a16="http://schemas.microsoft.com/office/drawing/2014/main" id="{1AB21963-31DA-DE4C-8AF5-A93D334CCD82}"/>
              </a:ext>
            </a:extLst>
          </p:cNvPr>
          <p:cNvSpPr>
            <a:spLocks noChangeArrowheads="1"/>
          </p:cNvSpPr>
          <p:nvPr/>
        </p:nvSpPr>
        <p:spPr bwMode="blackWhite">
          <a:xfrm>
            <a:off x="1806166" y="436648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pic>
        <p:nvPicPr>
          <p:cNvPr id="10" name="Picture 9" descr="A screenshot of a cell phone&#10;&#10;Description automatically generated">
            <a:extLst>
              <a:ext uri="{FF2B5EF4-FFF2-40B4-BE49-F238E27FC236}">
                <a16:creationId xmlns:a16="http://schemas.microsoft.com/office/drawing/2014/main" id="{AB3737B2-30E3-6F47-A08D-EF3C41E3D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790" y="1999048"/>
            <a:ext cx="5328622" cy="4224493"/>
          </a:xfrm>
          <a:prstGeom prst="rect">
            <a:avLst/>
          </a:prstGeom>
          <a:ln>
            <a:solidFill>
              <a:srgbClr val="000000"/>
            </a:solidFill>
          </a:ln>
        </p:spPr>
      </p:pic>
      <p:sp>
        <p:nvSpPr>
          <p:cNvPr id="20" name="Oval 144">
            <a:extLst>
              <a:ext uri="{FF2B5EF4-FFF2-40B4-BE49-F238E27FC236}">
                <a16:creationId xmlns:a16="http://schemas.microsoft.com/office/drawing/2014/main" id="{9F35AC92-86E2-AA4F-8180-B22890DEFD92}"/>
              </a:ext>
            </a:extLst>
          </p:cNvPr>
          <p:cNvSpPr>
            <a:spLocks noChangeArrowheads="1"/>
          </p:cNvSpPr>
          <p:nvPr/>
        </p:nvSpPr>
        <p:spPr bwMode="blackWhite">
          <a:xfrm>
            <a:off x="7838108" y="189679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31804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543795"/>
            <a:ext cx="11125200" cy="252489"/>
          </a:xfrm>
        </p:spPr>
        <p:txBody>
          <a:bodyPr/>
          <a:lstStyle/>
          <a:p>
            <a:r>
              <a:rPr lang="en-US" b="1" dirty="0"/>
              <a:t>Creating a Report Using the Create Page Wizard</a:t>
            </a:r>
          </a:p>
        </p:txBody>
      </p:sp>
      <p:pic>
        <p:nvPicPr>
          <p:cNvPr id="5" name="Picture 4">
            <a:extLst>
              <a:ext uri="{FF2B5EF4-FFF2-40B4-BE49-F238E27FC236}">
                <a16:creationId xmlns:a16="http://schemas.microsoft.com/office/drawing/2014/main" id="{21A6EE8F-A6B3-0F46-A6C5-5A67EB63E7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791841"/>
            <a:ext cx="6070910" cy="2457799"/>
          </a:xfrm>
          <a:prstGeom prst="rect">
            <a:avLst/>
          </a:prstGeom>
          <a:ln>
            <a:solidFill>
              <a:schemeClr val="tx1"/>
            </a:solidFill>
          </a:ln>
        </p:spPr>
      </p:pic>
      <p:pic>
        <p:nvPicPr>
          <p:cNvPr id="10" name="Picture 9">
            <a:extLst>
              <a:ext uri="{FF2B5EF4-FFF2-40B4-BE49-F238E27FC236}">
                <a16:creationId xmlns:a16="http://schemas.microsoft.com/office/drawing/2014/main" id="{FDCF61C4-D26E-EE47-885A-37E42B1F6D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4534" y="791841"/>
            <a:ext cx="4800600" cy="2440084"/>
          </a:xfrm>
          <a:prstGeom prst="rect">
            <a:avLst/>
          </a:prstGeom>
          <a:ln>
            <a:solidFill>
              <a:schemeClr val="tx1"/>
            </a:solidFill>
          </a:ln>
        </p:spPr>
      </p:pic>
      <p:sp>
        <p:nvSpPr>
          <p:cNvPr id="19" name="Oval 144">
            <a:extLst>
              <a:ext uri="{FF2B5EF4-FFF2-40B4-BE49-F238E27FC236}">
                <a16:creationId xmlns:a16="http://schemas.microsoft.com/office/drawing/2014/main" id="{FCDC05AD-8655-3B44-A0C5-0E9503A1DF37}"/>
              </a:ext>
            </a:extLst>
          </p:cNvPr>
          <p:cNvSpPr>
            <a:spLocks noChangeArrowheads="1"/>
          </p:cNvSpPr>
          <p:nvPr/>
        </p:nvSpPr>
        <p:spPr bwMode="blackWhite">
          <a:xfrm>
            <a:off x="5282102" y="281988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0" name="Oval 144">
            <a:extLst>
              <a:ext uri="{FF2B5EF4-FFF2-40B4-BE49-F238E27FC236}">
                <a16:creationId xmlns:a16="http://schemas.microsoft.com/office/drawing/2014/main" id="{3764EF04-4A43-1440-87A3-185E0D10D067}"/>
              </a:ext>
            </a:extLst>
          </p:cNvPr>
          <p:cNvSpPr>
            <a:spLocks noChangeArrowheads="1"/>
          </p:cNvSpPr>
          <p:nvPr/>
        </p:nvSpPr>
        <p:spPr bwMode="blackWhite">
          <a:xfrm>
            <a:off x="7770812" y="106758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pic>
        <p:nvPicPr>
          <p:cNvPr id="4" name="Picture 3" descr="A screenshot of a cell phone&#10;&#10;Description automatically generated">
            <a:extLst>
              <a:ext uri="{FF2B5EF4-FFF2-40B4-BE49-F238E27FC236}">
                <a16:creationId xmlns:a16="http://schemas.microsoft.com/office/drawing/2014/main" id="{58A8F10E-01B0-7245-9104-FB4FFCFFA5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7203" y="3350122"/>
            <a:ext cx="6070911" cy="2964083"/>
          </a:xfrm>
          <a:prstGeom prst="rect">
            <a:avLst/>
          </a:prstGeom>
          <a:ln>
            <a:solidFill>
              <a:schemeClr val="tx1"/>
            </a:solidFill>
          </a:ln>
        </p:spPr>
      </p:pic>
      <p:sp>
        <p:nvSpPr>
          <p:cNvPr id="11" name="Oval 144">
            <a:extLst>
              <a:ext uri="{FF2B5EF4-FFF2-40B4-BE49-F238E27FC236}">
                <a16:creationId xmlns:a16="http://schemas.microsoft.com/office/drawing/2014/main" id="{2897E2C5-6F17-0547-82C4-36F314C19604}"/>
              </a:ext>
            </a:extLst>
          </p:cNvPr>
          <p:cNvSpPr>
            <a:spLocks noChangeArrowheads="1"/>
          </p:cNvSpPr>
          <p:nvPr/>
        </p:nvSpPr>
        <p:spPr bwMode="blackWhite">
          <a:xfrm>
            <a:off x="3022191" y="52578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17621</TotalTime>
  <Words>4722</Words>
  <Application>Microsoft Macintosh PowerPoint</Application>
  <PresentationFormat>Custom</PresentationFormat>
  <Paragraphs>287</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LavosHandy™</vt:lpstr>
      <vt:lpstr>Times New Roman</vt:lpstr>
      <vt:lpstr>Wingdings</vt:lpstr>
      <vt:lpstr>Oracle_16x9_2014_521</vt:lpstr>
      <vt:lpstr>PowerPoint Presentation</vt:lpstr>
      <vt:lpstr>PowerPoint Presentation</vt:lpstr>
      <vt:lpstr>PowerPoint Presentation</vt:lpstr>
      <vt:lpstr>Understanding Different Report Types</vt:lpstr>
      <vt:lpstr>Selecting an Appropriate Report Type</vt:lpstr>
      <vt:lpstr>Understanding Different Ways of Creating Reports</vt:lpstr>
      <vt:lpstr>Understanding Different Ways of Creating Reports</vt:lpstr>
      <vt:lpstr>Creating a Report Using the Create Application Wizard </vt:lpstr>
      <vt:lpstr>Creating a Report Using the Create Page Wizard</vt:lpstr>
      <vt:lpstr>Creating a Report Region in Page Designer</vt:lpstr>
      <vt:lpstr>What is an Interactive Report?</vt:lpstr>
      <vt:lpstr>Creating an Interactive Report Region: Example</vt:lpstr>
      <vt:lpstr>What is an Interactive Grid? </vt:lpstr>
      <vt:lpstr>Understanding Interactive Grid: Key Features</vt:lpstr>
      <vt:lpstr>  Creating an Interactive Grid: Example 1 </vt:lpstr>
      <vt:lpstr>Creating an Interactive Grid: Example 2</vt:lpstr>
      <vt:lpstr>Creating an Interactive Grid: Example 2</vt:lpstr>
      <vt:lpstr>What is a Classic Report?</vt:lpstr>
      <vt:lpstr>Creating a Classic Report in Page Designer: Example</vt:lpstr>
      <vt:lpstr>Creating a Report with Form</vt:lpstr>
      <vt:lpstr>Creating a Report with Form: Example</vt:lpstr>
      <vt:lpstr>Creating a Report with Form: Example</vt:lpstr>
      <vt:lpstr>Creating a Report with Form: Example</vt:lpstr>
      <vt:lpstr>Creating a Faceted Search Page</vt:lpstr>
      <vt:lpstr>Creating a Faceted Search Page: Example</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835</cp:revision>
  <dcterms:created xsi:type="dcterms:W3CDTF">2014-06-19T18:11:18Z</dcterms:created>
  <dcterms:modified xsi:type="dcterms:W3CDTF">2020-01-14T12:35:46Z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